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 id="2147483786" r:id="rId2"/>
  </p:sldMasterIdLst>
  <p:notesMasterIdLst>
    <p:notesMasterId r:id="rId25"/>
  </p:notesMasterIdLst>
  <p:sldIdLst>
    <p:sldId id="273" r:id="rId3"/>
    <p:sldId id="274" r:id="rId4"/>
    <p:sldId id="275" r:id="rId5"/>
    <p:sldId id="276" r:id="rId6"/>
    <p:sldId id="277"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8" r:id="rId20"/>
    <p:sldId id="279" r:id="rId21"/>
    <p:sldId id="280" r:id="rId22"/>
    <p:sldId id="281" r:id="rId23"/>
    <p:sldId id="28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6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C7"/>
    <a:srgbClr val="3396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94643" autoAdjust="0"/>
  </p:normalViewPr>
  <p:slideViewPr>
    <p:cSldViewPr snapToGrid="0" snapToObjects="1" showGuides="1">
      <p:cViewPr varScale="1">
        <p:scale>
          <a:sx n="110" d="100"/>
          <a:sy n="110" d="100"/>
        </p:scale>
        <p:origin x="1644" y="102"/>
      </p:cViewPr>
      <p:guideLst>
        <p:guide orient="horz" pos="4032"/>
        <p:guide pos="363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DE3D8-7FE4-4EFC-94DD-FDA7AAB2B1D2}" type="doc">
      <dgm:prSet loTypeId="urn:microsoft.com/office/officeart/2008/layout/HalfCircleOrganizationChart" loCatId="hierarchy" qsTypeId="urn:microsoft.com/office/officeart/2005/8/quickstyle/simple1" qsCatId="simple" csTypeId="urn:microsoft.com/office/officeart/2005/8/colors/accent3_1" csCatId="accent3" phldr="1"/>
      <dgm:spPr/>
      <dgm:t>
        <a:bodyPr/>
        <a:lstStyle/>
        <a:p>
          <a:endParaRPr lang="en-US"/>
        </a:p>
      </dgm:t>
    </dgm:pt>
    <dgm:pt modelId="{560B4C93-8789-4FF7-A835-3D067A339C56}">
      <dgm:prSet phldrT="[Text]" custT="1"/>
      <dgm:spPr/>
      <dgm:t>
        <a:bodyPr/>
        <a:lstStyle/>
        <a:p>
          <a:r>
            <a:rPr lang="en-US" sz="1000" dirty="0" smtClean="0"/>
            <a:t>IIA Financial Services Exchange</a:t>
          </a:r>
        </a:p>
        <a:p>
          <a:r>
            <a:rPr lang="en-US" sz="1000" dirty="0" smtClean="0"/>
            <a:t>ECIIA Conference</a:t>
          </a:r>
          <a:endParaRPr lang="en-US" sz="1000" dirty="0"/>
        </a:p>
      </dgm:t>
    </dgm:pt>
    <dgm:pt modelId="{5A3E7661-5D36-4F17-805D-715E0994C548}" type="parTrans" cxnId="{026181CA-2747-4A18-8F1E-C42D8F9F3609}">
      <dgm:prSet/>
      <dgm:spPr/>
      <dgm:t>
        <a:bodyPr/>
        <a:lstStyle/>
        <a:p>
          <a:endParaRPr lang="en-US" sz="1000"/>
        </a:p>
      </dgm:t>
    </dgm:pt>
    <dgm:pt modelId="{6448C931-D315-4964-9091-AAB54592431F}" type="sibTrans" cxnId="{026181CA-2747-4A18-8F1E-C42D8F9F3609}">
      <dgm:prSet/>
      <dgm:spPr/>
      <dgm:t>
        <a:bodyPr/>
        <a:lstStyle/>
        <a:p>
          <a:endParaRPr lang="en-US" sz="1000"/>
        </a:p>
      </dgm:t>
    </dgm:pt>
    <dgm:pt modelId="{C279CBC0-E47B-4194-A681-1BA260B1E93A}">
      <dgm:prSet phldrT="[Text]" custT="1"/>
      <dgm:spPr/>
      <dgm:t>
        <a:bodyPr/>
        <a:lstStyle/>
        <a:p>
          <a:r>
            <a:rPr lang="en-US" sz="1000" dirty="0" smtClean="0"/>
            <a:t>Governance, Risk, and Control Conference </a:t>
          </a:r>
        </a:p>
        <a:p>
          <a:r>
            <a:rPr lang="en-US" sz="1000" dirty="0" smtClean="0"/>
            <a:t>South Africa Conference</a:t>
          </a:r>
          <a:endParaRPr lang="en-US" sz="1000" baseline="-25000" dirty="0"/>
        </a:p>
      </dgm:t>
    </dgm:pt>
    <dgm:pt modelId="{54183BA9-21C8-4775-AD56-1D1CEB0D9E47}" type="parTrans" cxnId="{DCAC519D-8B9F-4437-8E6E-2A9E10BA8774}">
      <dgm:prSet/>
      <dgm:spPr/>
      <dgm:t>
        <a:bodyPr/>
        <a:lstStyle/>
        <a:p>
          <a:endParaRPr lang="en-US" sz="1000"/>
        </a:p>
      </dgm:t>
    </dgm:pt>
    <dgm:pt modelId="{EF62E723-1743-42F2-8950-56C9A37A46CE}" type="sibTrans" cxnId="{DCAC519D-8B9F-4437-8E6E-2A9E10BA8774}">
      <dgm:prSet/>
      <dgm:spPr/>
      <dgm:t>
        <a:bodyPr/>
        <a:lstStyle/>
        <a:p>
          <a:endParaRPr lang="en-US" sz="1000"/>
        </a:p>
      </dgm:t>
    </dgm:pt>
    <dgm:pt modelId="{978D15C3-100C-4070-8AC8-706BE515A40E}">
      <dgm:prSet phldrT="[Text]" custT="1"/>
      <dgm:spPr/>
      <dgm:t>
        <a:bodyPr/>
        <a:lstStyle/>
        <a:p>
          <a:r>
            <a:rPr lang="en-US" sz="1000" dirty="0" smtClean="0"/>
            <a:t>All Star Conference</a:t>
          </a:r>
        </a:p>
      </dgm:t>
    </dgm:pt>
    <dgm:pt modelId="{1EF31CF8-030F-4DE8-825A-00B80D772E6D}" type="parTrans" cxnId="{E65233AE-7699-4B7F-A19A-AE3F2114EE24}">
      <dgm:prSet/>
      <dgm:spPr/>
      <dgm:t>
        <a:bodyPr/>
        <a:lstStyle/>
        <a:p>
          <a:endParaRPr lang="en-US" sz="1000"/>
        </a:p>
      </dgm:t>
    </dgm:pt>
    <dgm:pt modelId="{C9485560-B696-47E5-9A56-5AEE36A78E41}" type="sibTrans" cxnId="{E65233AE-7699-4B7F-A19A-AE3F2114EE24}">
      <dgm:prSet/>
      <dgm:spPr/>
      <dgm:t>
        <a:bodyPr/>
        <a:lstStyle/>
        <a:p>
          <a:endParaRPr lang="en-US" sz="1000"/>
        </a:p>
      </dgm:t>
    </dgm:pt>
    <dgm:pt modelId="{9C5CC5FB-D5BD-4E6C-B566-FBFF3AC844E2}">
      <dgm:prSet phldrT="[Text]" custT="1"/>
      <dgm:spPr/>
      <dgm:t>
        <a:bodyPr/>
        <a:lstStyle/>
        <a:p>
          <a:r>
            <a:rPr lang="en-US" sz="1000" dirty="0" smtClean="0"/>
            <a:t>Southern Regional Conference</a:t>
          </a:r>
        </a:p>
        <a:p>
          <a:r>
            <a:rPr lang="en-US" sz="1000" dirty="0" smtClean="0"/>
            <a:t>ACIIA Conference</a:t>
          </a:r>
          <a:endParaRPr lang="en-US" sz="1000" dirty="0"/>
        </a:p>
      </dgm:t>
    </dgm:pt>
    <dgm:pt modelId="{9DD6986C-7391-4A15-8731-836284FB0BB3}" type="parTrans" cxnId="{10B06B1E-B287-4CA4-9559-4F0B7D392B54}">
      <dgm:prSet/>
      <dgm:spPr/>
      <dgm:t>
        <a:bodyPr/>
        <a:lstStyle/>
        <a:p>
          <a:endParaRPr lang="en-US" sz="1000"/>
        </a:p>
      </dgm:t>
    </dgm:pt>
    <dgm:pt modelId="{DF5AD276-C5AF-446F-827C-C2602672D4C7}" type="sibTrans" cxnId="{10B06B1E-B287-4CA4-9559-4F0B7D392B54}">
      <dgm:prSet/>
      <dgm:spPr/>
      <dgm:t>
        <a:bodyPr/>
        <a:lstStyle/>
        <a:p>
          <a:endParaRPr lang="en-US" sz="1000"/>
        </a:p>
      </dgm:t>
    </dgm:pt>
    <dgm:pt modelId="{838C0751-5528-4DA0-A8FD-8B9EAD40F358}">
      <dgm:prSet phldrT="[Text]" custT="1"/>
      <dgm:spPr/>
      <dgm:t>
        <a:bodyPr/>
        <a:lstStyle/>
        <a:p>
          <a:r>
            <a:rPr lang="en-US" sz="1000" dirty="0" smtClean="0"/>
            <a:t>IIA Midyear Committee Meetings</a:t>
          </a:r>
          <a:endParaRPr lang="en-US" sz="1000" dirty="0"/>
        </a:p>
      </dgm:t>
    </dgm:pt>
    <dgm:pt modelId="{5D6DE782-FF50-4B1C-9265-E012C59BABED}" type="parTrans" cxnId="{869B44EF-5B9A-4070-9939-40070D0F18AE}">
      <dgm:prSet/>
      <dgm:spPr/>
      <dgm:t>
        <a:bodyPr/>
        <a:lstStyle/>
        <a:p>
          <a:endParaRPr lang="en-US" sz="1000"/>
        </a:p>
      </dgm:t>
    </dgm:pt>
    <dgm:pt modelId="{F5AAFA71-2918-4FD0-BC75-60139E3486D9}" type="sibTrans" cxnId="{869B44EF-5B9A-4070-9939-40070D0F18AE}">
      <dgm:prSet/>
      <dgm:spPr/>
      <dgm:t>
        <a:bodyPr/>
        <a:lstStyle/>
        <a:p>
          <a:endParaRPr lang="en-US" sz="1000"/>
        </a:p>
      </dgm:t>
    </dgm:pt>
    <dgm:pt modelId="{9B92A60B-E1FA-4DB8-AAAF-12D9B29E8AA0}">
      <dgm:prSet phldrT="[Text]" custT="1"/>
      <dgm:spPr/>
      <dgm:t>
        <a:bodyPr/>
        <a:lstStyle/>
        <a:p>
          <a:r>
            <a:rPr lang="en-US" sz="1000" dirty="0" smtClean="0"/>
            <a:t>IIA International Conference </a:t>
          </a:r>
          <a:endParaRPr lang="en-US" sz="1000" dirty="0"/>
        </a:p>
      </dgm:t>
    </dgm:pt>
    <dgm:pt modelId="{112E9024-9430-4211-BE9B-FE69DB0E2102}" type="parTrans" cxnId="{036FE985-97A7-46EC-B48A-9EC9FD27842D}">
      <dgm:prSet/>
      <dgm:spPr/>
      <dgm:t>
        <a:bodyPr/>
        <a:lstStyle/>
        <a:p>
          <a:endParaRPr lang="en-US" sz="1000"/>
        </a:p>
      </dgm:t>
    </dgm:pt>
    <dgm:pt modelId="{F3FE8153-F72C-49EF-997E-2E1291D33501}" type="sibTrans" cxnId="{036FE985-97A7-46EC-B48A-9EC9FD27842D}">
      <dgm:prSet/>
      <dgm:spPr/>
      <dgm:t>
        <a:bodyPr/>
        <a:lstStyle/>
        <a:p>
          <a:endParaRPr lang="en-US" sz="1000"/>
        </a:p>
      </dgm:t>
    </dgm:pt>
    <dgm:pt modelId="{A68AE2E4-92AC-4C22-A506-9A351C8B54C4}" type="pres">
      <dgm:prSet presAssocID="{3D8DE3D8-7FE4-4EFC-94DD-FDA7AAB2B1D2}" presName="Name0" presStyleCnt="0">
        <dgm:presLayoutVars>
          <dgm:orgChart val="1"/>
          <dgm:chPref val="1"/>
          <dgm:dir/>
          <dgm:animOne val="branch"/>
          <dgm:animLvl val="lvl"/>
          <dgm:resizeHandles/>
        </dgm:presLayoutVars>
      </dgm:prSet>
      <dgm:spPr/>
      <dgm:t>
        <a:bodyPr/>
        <a:lstStyle/>
        <a:p>
          <a:endParaRPr lang="en-US"/>
        </a:p>
      </dgm:t>
    </dgm:pt>
    <dgm:pt modelId="{ADF8DC93-97C1-4E8B-AE29-DBBA58FD58DD}" type="pres">
      <dgm:prSet presAssocID="{9B92A60B-E1FA-4DB8-AAAF-12D9B29E8AA0}" presName="hierRoot1" presStyleCnt="0">
        <dgm:presLayoutVars>
          <dgm:hierBranch val="init"/>
        </dgm:presLayoutVars>
      </dgm:prSet>
      <dgm:spPr/>
      <dgm:t>
        <a:bodyPr/>
        <a:lstStyle/>
        <a:p>
          <a:endParaRPr lang="en-US"/>
        </a:p>
      </dgm:t>
    </dgm:pt>
    <dgm:pt modelId="{FF0D469E-BCA9-4289-BC20-E75F9F8F99C5}" type="pres">
      <dgm:prSet presAssocID="{9B92A60B-E1FA-4DB8-AAAF-12D9B29E8AA0}" presName="rootComposite1" presStyleCnt="0"/>
      <dgm:spPr/>
      <dgm:t>
        <a:bodyPr/>
        <a:lstStyle/>
        <a:p>
          <a:endParaRPr lang="en-US"/>
        </a:p>
      </dgm:t>
    </dgm:pt>
    <dgm:pt modelId="{24B44C3D-F56B-4CA9-B9FE-C166C1478090}" type="pres">
      <dgm:prSet presAssocID="{9B92A60B-E1FA-4DB8-AAAF-12D9B29E8AA0}" presName="rootText1" presStyleLbl="alignAcc1" presStyleIdx="0" presStyleCnt="0" custScaleX="276333" custScaleY="261280">
        <dgm:presLayoutVars>
          <dgm:chPref val="3"/>
        </dgm:presLayoutVars>
      </dgm:prSet>
      <dgm:spPr/>
      <dgm:t>
        <a:bodyPr/>
        <a:lstStyle/>
        <a:p>
          <a:endParaRPr lang="en-US"/>
        </a:p>
      </dgm:t>
    </dgm:pt>
    <dgm:pt modelId="{570782A1-4EB8-4187-AD11-55F07606332B}" type="pres">
      <dgm:prSet presAssocID="{9B92A60B-E1FA-4DB8-AAAF-12D9B29E8AA0}" presName="topArc1" presStyleLbl="parChTrans1D1" presStyleIdx="0" presStyleCnt="12"/>
      <dgm:spPr/>
      <dgm:t>
        <a:bodyPr/>
        <a:lstStyle/>
        <a:p>
          <a:endParaRPr lang="en-US"/>
        </a:p>
      </dgm:t>
    </dgm:pt>
    <dgm:pt modelId="{6DE9E4D9-2B93-43E3-AD11-39A51AA68EA5}" type="pres">
      <dgm:prSet presAssocID="{9B92A60B-E1FA-4DB8-AAAF-12D9B29E8AA0}" presName="bottomArc1" presStyleLbl="parChTrans1D1" presStyleIdx="1" presStyleCnt="12"/>
      <dgm:spPr/>
      <dgm:t>
        <a:bodyPr/>
        <a:lstStyle/>
        <a:p>
          <a:endParaRPr lang="en-US"/>
        </a:p>
      </dgm:t>
    </dgm:pt>
    <dgm:pt modelId="{6C4DED25-D034-400B-AA1D-6E78AB43FEFA}" type="pres">
      <dgm:prSet presAssocID="{9B92A60B-E1FA-4DB8-AAAF-12D9B29E8AA0}" presName="topConnNode1" presStyleLbl="node1" presStyleIdx="0" presStyleCnt="0"/>
      <dgm:spPr/>
      <dgm:t>
        <a:bodyPr/>
        <a:lstStyle/>
        <a:p>
          <a:endParaRPr lang="en-US"/>
        </a:p>
      </dgm:t>
    </dgm:pt>
    <dgm:pt modelId="{55C0AA8F-D904-48D7-9649-161617774391}" type="pres">
      <dgm:prSet presAssocID="{9B92A60B-E1FA-4DB8-AAAF-12D9B29E8AA0}" presName="hierChild2" presStyleCnt="0"/>
      <dgm:spPr/>
      <dgm:t>
        <a:bodyPr/>
        <a:lstStyle/>
        <a:p>
          <a:endParaRPr lang="en-US"/>
        </a:p>
      </dgm:t>
    </dgm:pt>
    <dgm:pt modelId="{4AAE38F0-571E-440E-B7A8-7842D17395D1}" type="pres">
      <dgm:prSet presAssocID="{9B92A60B-E1FA-4DB8-AAAF-12D9B29E8AA0}" presName="hierChild3" presStyleCnt="0"/>
      <dgm:spPr/>
      <dgm:t>
        <a:bodyPr/>
        <a:lstStyle/>
        <a:p>
          <a:endParaRPr lang="en-US"/>
        </a:p>
      </dgm:t>
    </dgm:pt>
    <dgm:pt modelId="{75F2ADB1-E068-44BD-961B-2822653BDE1E}" type="pres">
      <dgm:prSet presAssocID="{C279CBC0-E47B-4194-A681-1BA260B1E93A}" presName="hierRoot1" presStyleCnt="0">
        <dgm:presLayoutVars>
          <dgm:hierBranch val="init"/>
        </dgm:presLayoutVars>
      </dgm:prSet>
      <dgm:spPr/>
      <dgm:t>
        <a:bodyPr/>
        <a:lstStyle/>
        <a:p>
          <a:endParaRPr lang="en-US"/>
        </a:p>
      </dgm:t>
    </dgm:pt>
    <dgm:pt modelId="{07BA85EE-757B-4342-9B62-619F9404CE66}" type="pres">
      <dgm:prSet presAssocID="{C279CBC0-E47B-4194-A681-1BA260B1E93A}" presName="rootComposite1" presStyleCnt="0"/>
      <dgm:spPr/>
      <dgm:t>
        <a:bodyPr/>
        <a:lstStyle/>
        <a:p>
          <a:endParaRPr lang="en-US"/>
        </a:p>
      </dgm:t>
    </dgm:pt>
    <dgm:pt modelId="{02686B64-E78D-4D9D-8A89-6983B536A319}" type="pres">
      <dgm:prSet presAssocID="{C279CBC0-E47B-4194-A681-1BA260B1E93A}" presName="rootText1" presStyleLbl="alignAcc1" presStyleIdx="0" presStyleCnt="0" custScaleX="352956" custScaleY="287409">
        <dgm:presLayoutVars>
          <dgm:chPref val="3"/>
        </dgm:presLayoutVars>
      </dgm:prSet>
      <dgm:spPr/>
      <dgm:t>
        <a:bodyPr/>
        <a:lstStyle/>
        <a:p>
          <a:endParaRPr lang="en-US"/>
        </a:p>
      </dgm:t>
    </dgm:pt>
    <dgm:pt modelId="{72E66DC8-57FE-4415-B797-5B72C6373941}" type="pres">
      <dgm:prSet presAssocID="{C279CBC0-E47B-4194-A681-1BA260B1E93A}" presName="topArc1" presStyleLbl="parChTrans1D1" presStyleIdx="2" presStyleCnt="12"/>
      <dgm:spPr/>
      <dgm:t>
        <a:bodyPr/>
        <a:lstStyle/>
        <a:p>
          <a:endParaRPr lang="en-US"/>
        </a:p>
      </dgm:t>
    </dgm:pt>
    <dgm:pt modelId="{8044BACD-D7DB-4DBB-BE73-591EC63E6FFB}" type="pres">
      <dgm:prSet presAssocID="{C279CBC0-E47B-4194-A681-1BA260B1E93A}" presName="bottomArc1" presStyleLbl="parChTrans1D1" presStyleIdx="3" presStyleCnt="12"/>
      <dgm:spPr/>
      <dgm:t>
        <a:bodyPr/>
        <a:lstStyle/>
        <a:p>
          <a:endParaRPr lang="en-US"/>
        </a:p>
      </dgm:t>
    </dgm:pt>
    <dgm:pt modelId="{B3706467-D49F-4F2C-AA5C-0AD92B7B1776}" type="pres">
      <dgm:prSet presAssocID="{C279CBC0-E47B-4194-A681-1BA260B1E93A}" presName="topConnNode1" presStyleLbl="node1" presStyleIdx="0" presStyleCnt="0"/>
      <dgm:spPr/>
      <dgm:t>
        <a:bodyPr/>
        <a:lstStyle/>
        <a:p>
          <a:endParaRPr lang="en-US"/>
        </a:p>
      </dgm:t>
    </dgm:pt>
    <dgm:pt modelId="{83071AC8-68CC-4A72-A3F3-DEEDA384BEEC}" type="pres">
      <dgm:prSet presAssocID="{C279CBC0-E47B-4194-A681-1BA260B1E93A}" presName="hierChild2" presStyleCnt="0"/>
      <dgm:spPr/>
      <dgm:t>
        <a:bodyPr/>
        <a:lstStyle/>
        <a:p>
          <a:endParaRPr lang="en-US"/>
        </a:p>
      </dgm:t>
    </dgm:pt>
    <dgm:pt modelId="{8A459634-21E3-42BE-8F3E-7EB81BFD31F2}" type="pres">
      <dgm:prSet presAssocID="{C279CBC0-E47B-4194-A681-1BA260B1E93A}" presName="hierChild3" presStyleCnt="0"/>
      <dgm:spPr/>
      <dgm:t>
        <a:bodyPr/>
        <a:lstStyle/>
        <a:p>
          <a:endParaRPr lang="en-US"/>
        </a:p>
      </dgm:t>
    </dgm:pt>
    <dgm:pt modelId="{D2A0DB04-E670-4023-9FD9-1D6935E88502}" type="pres">
      <dgm:prSet presAssocID="{560B4C93-8789-4FF7-A835-3D067A339C56}" presName="hierRoot1" presStyleCnt="0">
        <dgm:presLayoutVars>
          <dgm:hierBranch val="init"/>
        </dgm:presLayoutVars>
      </dgm:prSet>
      <dgm:spPr/>
      <dgm:t>
        <a:bodyPr/>
        <a:lstStyle/>
        <a:p>
          <a:endParaRPr lang="en-US"/>
        </a:p>
      </dgm:t>
    </dgm:pt>
    <dgm:pt modelId="{B3E19F20-0BBB-483B-ABA4-A30716CC859F}" type="pres">
      <dgm:prSet presAssocID="{560B4C93-8789-4FF7-A835-3D067A339C56}" presName="rootComposite1" presStyleCnt="0"/>
      <dgm:spPr/>
      <dgm:t>
        <a:bodyPr/>
        <a:lstStyle/>
        <a:p>
          <a:endParaRPr lang="en-US"/>
        </a:p>
      </dgm:t>
    </dgm:pt>
    <dgm:pt modelId="{0ED683CB-342F-4BE5-A445-D14C19FB5B6E}" type="pres">
      <dgm:prSet presAssocID="{560B4C93-8789-4FF7-A835-3D067A339C56}" presName="rootText1" presStyleLbl="alignAcc1" presStyleIdx="0" presStyleCnt="0" custScaleX="276333" custScaleY="324058">
        <dgm:presLayoutVars>
          <dgm:chPref val="3"/>
        </dgm:presLayoutVars>
      </dgm:prSet>
      <dgm:spPr/>
      <dgm:t>
        <a:bodyPr/>
        <a:lstStyle/>
        <a:p>
          <a:endParaRPr lang="en-US"/>
        </a:p>
      </dgm:t>
    </dgm:pt>
    <dgm:pt modelId="{8825B484-A1C7-4FAD-AA58-AD2BAEE65E5F}" type="pres">
      <dgm:prSet presAssocID="{560B4C93-8789-4FF7-A835-3D067A339C56}" presName="topArc1" presStyleLbl="parChTrans1D1" presStyleIdx="4" presStyleCnt="12"/>
      <dgm:spPr/>
      <dgm:t>
        <a:bodyPr/>
        <a:lstStyle/>
        <a:p>
          <a:endParaRPr lang="en-US"/>
        </a:p>
      </dgm:t>
    </dgm:pt>
    <dgm:pt modelId="{80BFF571-C068-4356-9E07-34FC35F64B9B}" type="pres">
      <dgm:prSet presAssocID="{560B4C93-8789-4FF7-A835-3D067A339C56}" presName="bottomArc1" presStyleLbl="parChTrans1D1" presStyleIdx="5" presStyleCnt="12"/>
      <dgm:spPr/>
      <dgm:t>
        <a:bodyPr/>
        <a:lstStyle/>
        <a:p>
          <a:endParaRPr lang="en-US"/>
        </a:p>
      </dgm:t>
    </dgm:pt>
    <dgm:pt modelId="{E8A59688-7D5D-47D5-8714-95379932F55A}" type="pres">
      <dgm:prSet presAssocID="{560B4C93-8789-4FF7-A835-3D067A339C56}" presName="topConnNode1" presStyleLbl="node1" presStyleIdx="0" presStyleCnt="0"/>
      <dgm:spPr/>
      <dgm:t>
        <a:bodyPr/>
        <a:lstStyle/>
        <a:p>
          <a:endParaRPr lang="en-US"/>
        </a:p>
      </dgm:t>
    </dgm:pt>
    <dgm:pt modelId="{C8A6C3A8-E915-408A-B394-901BD4AF7E52}" type="pres">
      <dgm:prSet presAssocID="{560B4C93-8789-4FF7-A835-3D067A339C56}" presName="hierChild2" presStyleCnt="0"/>
      <dgm:spPr/>
      <dgm:t>
        <a:bodyPr/>
        <a:lstStyle/>
        <a:p>
          <a:endParaRPr lang="en-US"/>
        </a:p>
      </dgm:t>
    </dgm:pt>
    <dgm:pt modelId="{978B1732-18F6-4105-9BBE-02DAABFBCD71}" type="pres">
      <dgm:prSet presAssocID="{560B4C93-8789-4FF7-A835-3D067A339C56}" presName="hierChild3" presStyleCnt="0"/>
      <dgm:spPr/>
      <dgm:t>
        <a:bodyPr/>
        <a:lstStyle/>
        <a:p>
          <a:endParaRPr lang="en-US"/>
        </a:p>
      </dgm:t>
    </dgm:pt>
    <dgm:pt modelId="{5974C08C-00DD-43F8-9F21-3F6D7923F34D}" type="pres">
      <dgm:prSet presAssocID="{978D15C3-100C-4070-8AC8-706BE515A40E}" presName="hierRoot1" presStyleCnt="0">
        <dgm:presLayoutVars>
          <dgm:hierBranch val="init"/>
        </dgm:presLayoutVars>
      </dgm:prSet>
      <dgm:spPr/>
      <dgm:t>
        <a:bodyPr/>
        <a:lstStyle/>
        <a:p>
          <a:endParaRPr lang="en-US"/>
        </a:p>
      </dgm:t>
    </dgm:pt>
    <dgm:pt modelId="{A8EE9ED6-4A3A-4E16-9F28-92D81DDB4608}" type="pres">
      <dgm:prSet presAssocID="{978D15C3-100C-4070-8AC8-706BE515A40E}" presName="rootComposite1" presStyleCnt="0"/>
      <dgm:spPr/>
      <dgm:t>
        <a:bodyPr/>
        <a:lstStyle/>
        <a:p>
          <a:endParaRPr lang="en-US"/>
        </a:p>
      </dgm:t>
    </dgm:pt>
    <dgm:pt modelId="{4E5B081B-E33E-4DED-A2C4-120599FE505B}" type="pres">
      <dgm:prSet presAssocID="{978D15C3-100C-4070-8AC8-706BE515A40E}" presName="rootText1" presStyleLbl="alignAcc1" presStyleIdx="0" presStyleCnt="0" custScaleX="276333" custScaleY="261280">
        <dgm:presLayoutVars>
          <dgm:chPref val="3"/>
        </dgm:presLayoutVars>
      </dgm:prSet>
      <dgm:spPr/>
      <dgm:t>
        <a:bodyPr/>
        <a:lstStyle/>
        <a:p>
          <a:endParaRPr lang="en-US"/>
        </a:p>
      </dgm:t>
    </dgm:pt>
    <dgm:pt modelId="{9491924C-B70F-485A-92AA-4A571A5EAC61}" type="pres">
      <dgm:prSet presAssocID="{978D15C3-100C-4070-8AC8-706BE515A40E}" presName="topArc1" presStyleLbl="parChTrans1D1" presStyleIdx="6" presStyleCnt="12"/>
      <dgm:spPr/>
      <dgm:t>
        <a:bodyPr/>
        <a:lstStyle/>
        <a:p>
          <a:endParaRPr lang="en-US"/>
        </a:p>
      </dgm:t>
    </dgm:pt>
    <dgm:pt modelId="{51371ACC-9F3B-4700-80B0-F20F27B22CAA}" type="pres">
      <dgm:prSet presAssocID="{978D15C3-100C-4070-8AC8-706BE515A40E}" presName="bottomArc1" presStyleLbl="parChTrans1D1" presStyleIdx="7" presStyleCnt="12"/>
      <dgm:spPr/>
      <dgm:t>
        <a:bodyPr/>
        <a:lstStyle/>
        <a:p>
          <a:endParaRPr lang="en-US"/>
        </a:p>
      </dgm:t>
    </dgm:pt>
    <dgm:pt modelId="{C47915FB-ABD5-4D58-975A-64ED1096CC24}" type="pres">
      <dgm:prSet presAssocID="{978D15C3-100C-4070-8AC8-706BE515A40E}" presName="topConnNode1" presStyleLbl="node1" presStyleIdx="0" presStyleCnt="0"/>
      <dgm:spPr/>
      <dgm:t>
        <a:bodyPr/>
        <a:lstStyle/>
        <a:p>
          <a:endParaRPr lang="en-US"/>
        </a:p>
      </dgm:t>
    </dgm:pt>
    <dgm:pt modelId="{096B2875-CCFA-4B64-B4BC-EF269E71EEB2}" type="pres">
      <dgm:prSet presAssocID="{978D15C3-100C-4070-8AC8-706BE515A40E}" presName="hierChild2" presStyleCnt="0"/>
      <dgm:spPr/>
      <dgm:t>
        <a:bodyPr/>
        <a:lstStyle/>
        <a:p>
          <a:endParaRPr lang="en-US"/>
        </a:p>
      </dgm:t>
    </dgm:pt>
    <dgm:pt modelId="{5765667A-D0E9-4A99-A41A-701BC8287ABB}" type="pres">
      <dgm:prSet presAssocID="{978D15C3-100C-4070-8AC8-706BE515A40E}" presName="hierChild3" presStyleCnt="0"/>
      <dgm:spPr/>
      <dgm:t>
        <a:bodyPr/>
        <a:lstStyle/>
        <a:p>
          <a:endParaRPr lang="en-US"/>
        </a:p>
      </dgm:t>
    </dgm:pt>
    <dgm:pt modelId="{BB937054-A0A7-4497-94CD-BC66015A94C6}" type="pres">
      <dgm:prSet presAssocID="{9C5CC5FB-D5BD-4E6C-B566-FBFF3AC844E2}" presName="hierRoot1" presStyleCnt="0">
        <dgm:presLayoutVars>
          <dgm:hierBranch val="init"/>
        </dgm:presLayoutVars>
      </dgm:prSet>
      <dgm:spPr/>
      <dgm:t>
        <a:bodyPr/>
        <a:lstStyle/>
        <a:p>
          <a:endParaRPr lang="en-US"/>
        </a:p>
      </dgm:t>
    </dgm:pt>
    <dgm:pt modelId="{B6D292F3-C9D8-48D4-B23C-63BFD0FE98FD}" type="pres">
      <dgm:prSet presAssocID="{9C5CC5FB-D5BD-4E6C-B566-FBFF3AC844E2}" presName="rootComposite1" presStyleCnt="0"/>
      <dgm:spPr/>
      <dgm:t>
        <a:bodyPr/>
        <a:lstStyle/>
        <a:p>
          <a:endParaRPr lang="en-US"/>
        </a:p>
      </dgm:t>
    </dgm:pt>
    <dgm:pt modelId="{97C513FA-52E1-447C-A74E-8E1FCB7367A6}" type="pres">
      <dgm:prSet presAssocID="{9C5CC5FB-D5BD-4E6C-B566-FBFF3AC844E2}" presName="rootText1" presStyleLbl="alignAcc1" presStyleIdx="0" presStyleCnt="0" custScaleX="276333" custScaleY="261280">
        <dgm:presLayoutVars>
          <dgm:chPref val="3"/>
        </dgm:presLayoutVars>
      </dgm:prSet>
      <dgm:spPr/>
      <dgm:t>
        <a:bodyPr/>
        <a:lstStyle/>
        <a:p>
          <a:endParaRPr lang="en-US"/>
        </a:p>
      </dgm:t>
    </dgm:pt>
    <dgm:pt modelId="{61752672-DD84-4713-82C8-6738E24A3941}" type="pres">
      <dgm:prSet presAssocID="{9C5CC5FB-D5BD-4E6C-B566-FBFF3AC844E2}" presName="topArc1" presStyleLbl="parChTrans1D1" presStyleIdx="8" presStyleCnt="12"/>
      <dgm:spPr/>
      <dgm:t>
        <a:bodyPr/>
        <a:lstStyle/>
        <a:p>
          <a:endParaRPr lang="en-US"/>
        </a:p>
      </dgm:t>
    </dgm:pt>
    <dgm:pt modelId="{83B784FE-885C-45D5-841F-9DDCD198FFDA}" type="pres">
      <dgm:prSet presAssocID="{9C5CC5FB-D5BD-4E6C-B566-FBFF3AC844E2}" presName="bottomArc1" presStyleLbl="parChTrans1D1" presStyleIdx="9" presStyleCnt="12"/>
      <dgm:spPr/>
      <dgm:t>
        <a:bodyPr/>
        <a:lstStyle/>
        <a:p>
          <a:endParaRPr lang="en-US"/>
        </a:p>
      </dgm:t>
    </dgm:pt>
    <dgm:pt modelId="{1B77605E-28CD-467E-BBAC-D9F5C07B37BC}" type="pres">
      <dgm:prSet presAssocID="{9C5CC5FB-D5BD-4E6C-B566-FBFF3AC844E2}" presName="topConnNode1" presStyleLbl="node1" presStyleIdx="0" presStyleCnt="0"/>
      <dgm:spPr/>
      <dgm:t>
        <a:bodyPr/>
        <a:lstStyle/>
        <a:p>
          <a:endParaRPr lang="en-US"/>
        </a:p>
      </dgm:t>
    </dgm:pt>
    <dgm:pt modelId="{9B520FF6-C5C1-4F1E-97EB-BA0303FB48DE}" type="pres">
      <dgm:prSet presAssocID="{9C5CC5FB-D5BD-4E6C-B566-FBFF3AC844E2}" presName="hierChild2" presStyleCnt="0"/>
      <dgm:spPr/>
      <dgm:t>
        <a:bodyPr/>
        <a:lstStyle/>
        <a:p>
          <a:endParaRPr lang="en-US"/>
        </a:p>
      </dgm:t>
    </dgm:pt>
    <dgm:pt modelId="{45CD105E-E004-4B53-9A69-B4EEA5161A9E}" type="pres">
      <dgm:prSet presAssocID="{9C5CC5FB-D5BD-4E6C-B566-FBFF3AC844E2}" presName="hierChild3" presStyleCnt="0"/>
      <dgm:spPr/>
      <dgm:t>
        <a:bodyPr/>
        <a:lstStyle/>
        <a:p>
          <a:endParaRPr lang="en-US"/>
        </a:p>
      </dgm:t>
    </dgm:pt>
    <dgm:pt modelId="{16E29A8C-9893-4AE9-8F0D-31A92670A6EC}" type="pres">
      <dgm:prSet presAssocID="{838C0751-5528-4DA0-A8FD-8B9EAD40F358}" presName="hierRoot1" presStyleCnt="0">
        <dgm:presLayoutVars>
          <dgm:hierBranch val="init"/>
        </dgm:presLayoutVars>
      </dgm:prSet>
      <dgm:spPr/>
      <dgm:t>
        <a:bodyPr/>
        <a:lstStyle/>
        <a:p>
          <a:endParaRPr lang="en-US"/>
        </a:p>
      </dgm:t>
    </dgm:pt>
    <dgm:pt modelId="{338AB102-323F-468B-8D30-2B40DA1A0070}" type="pres">
      <dgm:prSet presAssocID="{838C0751-5528-4DA0-A8FD-8B9EAD40F358}" presName="rootComposite1" presStyleCnt="0"/>
      <dgm:spPr/>
      <dgm:t>
        <a:bodyPr/>
        <a:lstStyle/>
        <a:p>
          <a:endParaRPr lang="en-US"/>
        </a:p>
      </dgm:t>
    </dgm:pt>
    <dgm:pt modelId="{72799D5A-3C79-4A94-8F0B-34F788446EF1}" type="pres">
      <dgm:prSet presAssocID="{838C0751-5528-4DA0-A8FD-8B9EAD40F358}" presName="rootText1" presStyleLbl="alignAcc1" presStyleIdx="0" presStyleCnt="0" custScaleX="276333" custScaleY="261280">
        <dgm:presLayoutVars>
          <dgm:chPref val="3"/>
        </dgm:presLayoutVars>
      </dgm:prSet>
      <dgm:spPr/>
      <dgm:t>
        <a:bodyPr/>
        <a:lstStyle/>
        <a:p>
          <a:endParaRPr lang="en-US"/>
        </a:p>
      </dgm:t>
    </dgm:pt>
    <dgm:pt modelId="{7D606574-DCE3-4C39-8D5A-BC4C56F17688}" type="pres">
      <dgm:prSet presAssocID="{838C0751-5528-4DA0-A8FD-8B9EAD40F358}" presName="topArc1" presStyleLbl="parChTrans1D1" presStyleIdx="10" presStyleCnt="12"/>
      <dgm:spPr/>
      <dgm:t>
        <a:bodyPr/>
        <a:lstStyle/>
        <a:p>
          <a:endParaRPr lang="en-US"/>
        </a:p>
      </dgm:t>
    </dgm:pt>
    <dgm:pt modelId="{79CF65D4-2F66-4D2F-9448-58BD29BA023A}" type="pres">
      <dgm:prSet presAssocID="{838C0751-5528-4DA0-A8FD-8B9EAD40F358}" presName="bottomArc1" presStyleLbl="parChTrans1D1" presStyleIdx="11" presStyleCnt="12"/>
      <dgm:spPr/>
      <dgm:t>
        <a:bodyPr/>
        <a:lstStyle/>
        <a:p>
          <a:endParaRPr lang="en-US"/>
        </a:p>
      </dgm:t>
    </dgm:pt>
    <dgm:pt modelId="{8E098359-9E92-4BDB-88F4-254719C3F6D2}" type="pres">
      <dgm:prSet presAssocID="{838C0751-5528-4DA0-A8FD-8B9EAD40F358}" presName="topConnNode1" presStyleLbl="node1" presStyleIdx="0" presStyleCnt="0"/>
      <dgm:spPr/>
      <dgm:t>
        <a:bodyPr/>
        <a:lstStyle/>
        <a:p>
          <a:endParaRPr lang="en-US"/>
        </a:p>
      </dgm:t>
    </dgm:pt>
    <dgm:pt modelId="{D8FE3277-2D6F-44F3-A64C-BB646E9199FC}" type="pres">
      <dgm:prSet presAssocID="{838C0751-5528-4DA0-A8FD-8B9EAD40F358}" presName="hierChild2" presStyleCnt="0"/>
      <dgm:spPr/>
      <dgm:t>
        <a:bodyPr/>
        <a:lstStyle/>
        <a:p>
          <a:endParaRPr lang="en-US"/>
        </a:p>
      </dgm:t>
    </dgm:pt>
    <dgm:pt modelId="{6BDA9BB2-1A9D-4C64-997D-5A58BAF7AFF8}" type="pres">
      <dgm:prSet presAssocID="{838C0751-5528-4DA0-A8FD-8B9EAD40F358}" presName="hierChild3" presStyleCnt="0"/>
      <dgm:spPr/>
      <dgm:t>
        <a:bodyPr/>
        <a:lstStyle/>
        <a:p>
          <a:endParaRPr lang="en-US"/>
        </a:p>
      </dgm:t>
    </dgm:pt>
  </dgm:ptLst>
  <dgm:cxnLst>
    <dgm:cxn modelId="{E65233AE-7699-4B7F-A19A-AE3F2114EE24}" srcId="{3D8DE3D8-7FE4-4EFC-94DD-FDA7AAB2B1D2}" destId="{978D15C3-100C-4070-8AC8-706BE515A40E}" srcOrd="3" destOrd="0" parTransId="{1EF31CF8-030F-4DE8-825A-00B80D772E6D}" sibTransId="{C9485560-B696-47E5-9A56-5AEE36A78E41}"/>
    <dgm:cxn modelId="{9B633114-AFEC-4680-8379-F06E811F38B3}" type="presOf" srcId="{560B4C93-8789-4FF7-A835-3D067A339C56}" destId="{E8A59688-7D5D-47D5-8714-95379932F55A}" srcOrd="1" destOrd="0" presId="urn:microsoft.com/office/officeart/2008/layout/HalfCircleOrganizationChart"/>
    <dgm:cxn modelId="{BD667BB7-8D78-4D5D-84FA-227923422A18}" type="presOf" srcId="{9B92A60B-E1FA-4DB8-AAAF-12D9B29E8AA0}" destId="{6C4DED25-D034-400B-AA1D-6E78AB43FEFA}" srcOrd="1" destOrd="0" presId="urn:microsoft.com/office/officeart/2008/layout/HalfCircleOrganizationChart"/>
    <dgm:cxn modelId="{DCAC519D-8B9F-4437-8E6E-2A9E10BA8774}" srcId="{3D8DE3D8-7FE4-4EFC-94DD-FDA7AAB2B1D2}" destId="{C279CBC0-E47B-4194-A681-1BA260B1E93A}" srcOrd="1" destOrd="0" parTransId="{54183BA9-21C8-4775-AD56-1D1CEB0D9E47}" sibTransId="{EF62E723-1743-42F2-8950-56C9A37A46CE}"/>
    <dgm:cxn modelId="{C5F516AD-04E2-44B7-A566-A92F8F81667F}" type="presOf" srcId="{C279CBC0-E47B-4194-A681-1BA260B1E93A}" destId="{B3706467-D49F-4F2C-AA5C-0AD92B7B1776}" srcOrd="1" destOrd="0" presId="urn:microsoft.com/office/officeart/2008/layout/HalfCircleOrganizationChart"/>
    <dgm:cxn modelId="{1FB25E80-C803-48ED-98E0-9166A50B672B}" type="presOf" srcId="{560B4C93-8789-4FF7-A835-3D067A339C56}" destId="{0ED683CB-342F-4BE5-A445-D14C19FB5B6E}" srcOrd="0" destOrd="0" presId="urn:microsoft.com/office/officeart/2008/layout/HalfCircleOrganizationChart"/>
    <dgm:cxn modelId="{869B44EF-5B9A-4070-9939-40070D0F18AE}" srcId="{3D8DE3D8-7FE4-4EFC-94DD-FDA7AAB2B1D2}" destId="{838C0751-5528-4DA0-A8FD-8B9EAD40F358}" srcOrd="5" destOrd="0" parTransId="{5D6DE782-FF50-4B1C-9265-E012C59BABED}" sibTransId="{F5AAFA71-2918-4FD0-BC75-60139E3486D9}"/>
    <dgm:cxn modelId="{10B06B1E-B287-4CA4-9559-4F0B7D392B54}" srcId="{3D8DE3D8-7FE4-4EFC-94DD-FDA7AAB2B1D2}" destId="{9C5CC5FB-D5BD-4E6C-B566-FBFF3AC844E2}" srcOrd="4" destOrd="0" parTransId="{9DD6986C-7391-4A15-8731-836284FB0BB3}" sibTransId="{DF5AD276-C5AF-446F-827C-C2602672D4C7}"/>
    <dgm:cxn modelId="{B70AFDDA-93E7-4F8D-A963-27616F2B5197}" type="presOf" srcId="{9B92A60B-E1FA-4DB8-AAAF-12D9B29E8AA0}" destId="{24B44C3D-F56B-4CA9-B9FE-C166C1478090}" srcOrd="0" destOrd="0" presId="urn:microsoft.com/office/officeart/2008/layout/HalfCircleOrganizationChart"/>
    <dgm:cxn modelId="{026181CA-2747-4A18-8F1E-C42D8F9F3609}" srcId="{3D8DE3D8-7FE4-4EFC-94DD-FDA7AAB2B1D2}" destId="{560B4C93-8789-4FF7-A835-3D067A339C56}" srcOrd="2" destOrd="0" parTransId="{5A3E7661-5D36-4F17-805D-715E0994C548}" sibTransId="{6448C931-D315-4964-9091-AAB54592431F}"/>
    <dgm:cxn modelId="{D0CF7D35-B1D3-4A25-8854-CBC87B62F41E}" type="presOf" srcId="{9C5CC5FB-D5BD-4E6C-B566-FBFF3AC844E2}" destId="{97C513FA-52E1-447C-A74E-8E1FCB7367A6}" srcOrd="0" destOrd="0" presId="urn:microsoft.com/office/officeart/2008/layout/HalfCircleOrganizationChart"/>
    <dgm:cxn modelId="{71B8CB0E-63E5-4EDF-ABB4-3D7D22AE5676}" type="presOf" srcId="{978D15C3-100C-4070-8AC8-706BE515A40E}" destId="{4E5B081B-E33E-4DED-A2C4-120599FE505B}" srcOrd="0" destOrd="0" presId="urn:microsoft.com/office/officeart/2008/layout/HalfCircleOrganizationChart"/>
    <dgm:cxn modelId="{BE0F933F-BAFE-449A-8722-5E6A44E01168}" type="presOf" srcId="{838C0751-5528-4DA0-A8FD-8B9EAD40F358}" destId="{72799D5A-3C79-4A94-8F0B-34F788446EF1}" srcOrd="0" destOrd="0" presId="urn:microsoft.com/office/officeart/2008/layout/HalfCircleOrganizationChart"/>
    <dgm:cxn modelId="{BC07E368-178C-4C40-BC93-05F53B57F658}" type="presOf" srcId="{978D15C3-100C-4070-8AC8-706BE515A40E}" destId="{C47915FB-ABD5-4D58-975A-64ED1096CC24}" srcOrd="1" destOrd="0" presId="urn:microsoft.com/office/officeart/2008/layout/HalfCircleOrganizationChart"/>
    <dgm:cxn modelId="{67BB003C-938C-4319-9BCB-FAFF96970260}" type="presOf" srcId="{3D8DE3D8-7FE4-4EFC-94DD-FDA7AAB2B1D2}" destId="{A68AE2E4-92AC-4C22-A506-9A351C8B54C4}" srcOrd="0" destOrd="0" presId="urn:microsoft.com/office/officeart/2008/layout/HalfCircleOrganizationChart"/>
    <dgm:cxn modelId="{036FE985-97A7-46EC-B48A-9EC9FD27842D}" srcId="{3D8DE3D8-7FE4-4EFC-94DD-FDA7AAB2B1D2}" destId="{9B92A60B-E1FA-4DB8-AAAF-12D9B29E8AA0}" srcOrd="0" destOrd="0" parTransId="{112E9024-9430-4211-BE9B-FE69DB0E2102}" sibTransId="{F3FE8153-F72C-49EF-997E-2E1291D33501}"/>
    <dgm:cxn modelId="{A2998A4F-6DF6-4AA6-8879-5DC50835F62A}" type="presOf" srcId="{C279CBC0-E47B-4194-A681-1BA260B1E93A}" destId="{02686B64-E78D-4D9D-8A89-6983B536A319}" srcOrd="0" destOrd="0" presId="urn:microsoft.com/office/officeart/2008/layout/HalfCircleOrganizationChart"/>
    <dgm:cxn modelId="{34C214FD-DC62-4BB8-9922-E6B8B34A4036}" type="presOf" srcId="{9C5CC5FB-D5BD-4E6C-B566-FBFF3AC844E2}" destId="{1B77605E-28CD-467E-BBAC-D9F5C07B37BC}" srcOrd="1" destOrd="0" presId="urn:microsoft.com/office/officeart/2008/layout/HalfCircleOrganizationChart"/>
    <dgm:cxn modelId="{CA7F576D-5C4F-483E-89AF-DD87EA0325E4}" type="presOf" srcId="{838C0751-5528-4DA0-A8FD-8B9EAD40F358}" destId="{8E098359-9E92-4BDB-88F4-254719C3F6D2}" srcOrd="1" destOrd="0" presId="urn:microsoft.com/office/officeart/2008/layout/HalfCircleOrganizationChart"/>
    <dgm:cxn modelId="{4C58D963-AFA5-4687-AD45-7A33C5E714C9}" type="presParOf" srcId="{A68AE2E4-92AC-4C22-A506-9A351C8B54C4}" destId="{ADF8DC93-97C1-4E8B-AE29-DBBA58FD58DD}" srcOrd="0" destOrd="0" presId="urn:microsoft.com/office/officeart/2008/layout/HalfCircleOrganizationChart"/>
    <dgm:cxn modelId="{76E127BE-EC47-4B5D-9C2B-A1414B4F68D7}" type="presParOf" srcId="{ADF8DC93-97C1-4E8B-AE29-DBBA58FD58DD}" destId="{FF0D469E-BCA9-4289-BC20-E75F9F8F99C5}" srcOrd="0" destOrd="0" presId="urn:microsoft.com/office/officeart/2008/layout/HalfCircleOrganizationChart"/>
    <dgm:cxn modelId="{E3F2688B-D748-4029-8CB9-3B6009D1CEBD}" type="presParOf" srcId="{FF0D469E-BCA9-4289-BC20-E75F9F8F99C5}" destId="{24B44C3D-F56B-4CA9-B9FE-C166C1478090}" srcOrd="0" destOrd="0" presId="urn:microsoft.com/office/officeart/2008/layout/HalfCircleOrganizationChart"/>
    <dgm:cxn modelId="{FB801465-D195-46E3-866F-41FCFC45CDE7}" type="presParOf" srcId="{FF0D469E-BCA9-4289-BC20-E75F9F8F99C5}" destId="{570782A1-4EB8-4187-AD11-55F07606332B}" srcOrd="1" destOrd="0" presId="urn:microsoft.com/office/officeart/2008/layout/HalfCircleOrganizationChart"/>
    <dgm:cxn modelId="{224EDCD5-FAFE-4734-B79C-F43310BBD5C8}" type="presParOf" srcId="{FF0D469E-BCA9-4289-BC20-E75F9F8F99C5}" destId="{6DE9E4D9-2B93-43E3-AD11-39A51AA68EA5}" srcOrd="2" destOrd="0" presId="urn:microsoft.com/office/officeart/2008/layout/HalfCircleOrganizationChart"/>
    <dgm:cxn modelId="{1A1CB50E-5EB7-43CE-8A69-0A4083EBF3B6}" type="presParOf" srcId="{FF0D469E-BCA9-4289-BC20-E75F9F8F99C5}" destId="{6C4DED25-D034-400B-AA1D-6E78AB43FEFA}" srcOrd="3" destOrd="0" presId="urn:microsoft.com/office/officeart/2008/layout/HalfCircleOrganizationChart"/>
    <dgm:cxn modelId="{1D297F13-037F-4CB0-9864-3FAF4E121BA5}" type="presParOf" srcId="{ADF8DC93-97C1-4E8B-AE29-DBBA58FD58DD}" destId="{55C0AA8F-D904-48D7-9649-161617774391}" srcOrd="1" destOrd="0" presId="urn:microsoft.com/office/officeart/2008/layout/HalfCircleOrganizationChart"/>
    <dgm:cxn modelId="{9599FDE0-2802-4FC1-A1B1-81953F9C329D}" type="presParOf" srcId="{ADF8DC93-97C1-4E8B-AE29-DBBA58FD58DD}" destId="{4AAE38F0-571E-440E-B7A8-7842D17395D1}" srcOrd="2" destOrd="0" presId="urn:microsoft.com/office/officeart/2008/layout/HalfCircleOrganizationChart"/>
    <dgm:cxn modelId="{8DBDFDF2-E3CA-4E12-B04E-78EB65C06657}" type="presParOf" srcId="{A68AE2E4-92AC-4C22-A506-9A351C8B54C4}" destId="{75F2ADB1-E068-44BD-961B-2822653BDE1E}" srcOrd="1" destOrd="0" presId="urn:microsoft.com/office/officeart/2008/layout/HalfCircleOrganizationChart"/>
    <dgm:cxn modelId="{934DC033-D24B-45CE-B648-D260C6CF037F}" type="presParOf" srcId="{75F2ADB1-E068-44BD-961B-2822653BDE1E}" destId="{07BA85EE-757B-4342-9B62-619F9404CE66}" srcOrd="0" destOrd="0" presId="urn:microsoft.com/office/officeart/2008/layout/HalfCircleOrganizationChart"/>
    <dgm:cxn modelId="{51AD6179-D3D5-45F1-9F75-EC1E757055D6}" type="presParOf" srcId="{07BA85EE-757B-4342-9B62-619F9404CE66}" destId="{02686B64-E78D-4D9D-8A89-6983B536A319}" srcOrd="0" destOrd="0" presId="urn:microsoft.com/office/officeart/2008/layout/HalfCircleOrganizationChart"/>
    <dgm:cxn modelId="{94777A65-D89B-4744-9A3C-B830866DE8B9}" type="presParOf" srcId="{07BA85EE-757B-4342-9B62-619F9404CE66}" destId="{72E66DC8-57FE-4415-B797-5B72C6373941}" srcOrd="1" destOrd="0" presId="urn:microsoft.com/office/officeart/2008/layout/HalfCircleOrganizationChart"/>
    <dgm:cxn modelId="{A4803699-D99F-456A-A76A-A684A1EF57C6}" type="presParOf" srcId="{07BA85EE-757B-4342-9B62-619F9404CE66}" destId="{8044BACD-D7DB-4DBB-BE73-591EC63E6FFB}" srcOrd="2" destOrd="0" presId="urn:microsoft.com/office/officeart/2008/layout/HalfCircleOrganizationChart"/>
    <dgm:cxn modelId="{6BCFF88B-CFB6-4032-A893-2A00A83A395E}" type="presParOf" srcId="{07BA85EE-757B-4342-9B62-619F9404CE66}" destId="{B3706467-D49F-4F2C-AA5C-0AD92B7B1776}" srcOrd="3" destOrd="0" presId="urn:microsoft.com/office/officeart/2008/layout/HalfCircleOrganizationChart"/>
    <dgm:cxn modelId="{9D295A1A-63FD-4C7A-9B34-03D6273B5604}" type="presParOf" srcId="{75F2ADB1-E068-44BD-961B-2822653BDE1E}" destId="{83071AC8-68CC-4A72-A3F3-DEEDA384BEEC}" srcOrd="1" destOrd="0" presId="urn:microsoft.com/office/officeart/2008/layout/HalfCircleOrganizationChart"/>
    <dgm:cxn modelId="{6CEA6CB8-85B3-4BA2-B4D1-18C90590AEB1}" type="presParOf" srcId="{75F2ADB1-E068-44BD-961B-2822653BDE1E}" destId="{8A459634-21E3-42BE-8F3E-7EB81BFD31F2}" srcOrd="2" destOrd="0" presId="urn:microsoft.com/office/officeart/2008/layout/HalfCircleOrganizationChart"/>
    <dgm:cxn modelId="{0B75E4CB-6ABB-48C2-9614-9A0DDFF2660F}" type="presParOf" srcId="{A68AE2E4-92AC-4C22-A506-9A351C8B54C4}" destId="{D2A0DB04-E670-4023-9FD9-1D6935E88502}" srcOrd="2" destOrd="0" presId="urn:microsoft.com/office/officeart/2008/layout/HalfCircleOrganizationChart"/>
    <dgm:cxn modelId="{4665E466-9AE0-4861-82CC-D0DE05387B83}" type="presParOf" srcId="{D2A0DB04-E670-4023-9FD9-1D6935E88502}" destId="{B3E19F20-0BBB-483B-ABA4-A30716CC859F}" srcOrd="0" destOrd="0" presId="urn:microsoft.com/office/officeart/2008/layout/HalfCircleOrganizationChart"/>
    <dgm:cxn modelId="{BC7C40E3-02B9-43A7-952E-58E1857F2E15}" type="presParOf" srcId="{B3E19F20-0BBB-483B-ABA4-A30716CC859F}" destId="{0ED683CB-342F-4BE5-A445-D14C19FB5B6E}" srcOrd="0" destOrd="0" presId="urn:microsoft.com/office/officeart/2008/layout/HalfCircleOrganizationChart"/>
    <dgm:cxn modelId="{A3C0F0D5-F19C-48E1-82FF-A03517358F50}" type="presParOf" srcId="{B3E19F20-0BBB-483B-ABA4-A30716CC859F}" destId="{8825B484-A1C7-4FAD-AA58-AD2BAEE65E5F}" srcOrd="1" destOrd="0" presId="urn:microsoft.com/office/officeart/2008/layout/HalfCircleOrganizationChart"/>
    <dgm:cxn modelId="{C80151C8-5BA7-4872-88F4-7739DD006939}" type="presParOf" srcId="{B3E19F20-0BBB-483B-ABA4-A30716CC859F}" destId="{80BFF571-C068-4356-9E07-34FC35F64B9B}" srcOrd="2" destOrd="0" presId="urn:microsoft.com/office/officeart/2008/layout/HalfCircleOrganizationChart"/>
    <dgm:cxn modelId="{6A91688F-0ABA-489B-85B3-79C1DA003656}" type="presParOf" srcId="{B3E19F20-0BBB-483B-ABA4-A30716CC859F}" destId="{E8A59688-7D5D-47D5-8714-95379932F55A}" srcOrd="3" destOrd="0" presId="urn:microsoft.com/office/officeart/2008/layout/HalfCircleOrganizationChart"/>
    <dgm:cxn modelId="{B92A6C28-7EC2-4D1F-893D-4CDB7190DFEA}" type="presParOf" srcId="{D2A0DB04-E670-4023-9FD9-1D6935E88502}" destId="{C8A6C3A8-E915-408A-B394-901BD4AF7E52}" srcOrd="1" destOrd="0" presId="urn:microsoft.com/office/officeart/2008/layout/HalfCircleOrganizationChart"/>
    <dgm:cxn modelId="{2523BB79-67D1-40FD-9D2D-FACC62DADFC9}" type="presParOf" srcId="{D2A0DB04-E670-4023-9FD9-1D6935E88502}" destId="{978B1732-18F6-4105-9BBE-02DAABFBCD71}" srcOrd="2" destOrd="0" presId="urn:microsoft.com/office/officeart/2008/layout/HalfCircleOrganizationChart"/>
    <dgm:cxn modelId="{2331FB2B-76D3-4EA9-A9EB-5836F0703F96}" type="presParOf" srcId="{A68AE2E4-92AC-4C22-A506-9A351C8B54C4}" destId="{5974C08C-00DD-43F8-9F21-3F6D7923F34D}" srcOrd="3" destOrd="0" presId="urn:microsoft.com/office/officeart/2008/layout/HalfCircleOrganizationChart"/>
    <dgm:cxn modelId="{17C203BD-C6C2-4584-8F01-E00E34ECA251}" type="presParOf" srcId="{5974C08C-00DD-43F8-9F21-3F6D7923F34D}" destId="{A8EE9ED6-4A3A-4E16-9F28-92D81DDB4608}" srcOrd="0" destOrd="0" presId="urn:microsoft.com/office/officeart/2008/layout/HalfCircleOrganizationChart"/>
    <dgm:cxn modelId="{A8ED463F-B424-47FF-BCF6-77938011C5D7}" type="presParOf" srcId="{A8EE9ED6-4A3A-4E16-9F28-92D81DDB4608}" destId="{4E5B081B-E33E-4DED-A2C4-120599FE505B}" srcOrd="0" destOrd="0" presId="urn:microsoft.com/office/officeart/2008/layout/HalfCircleOrganizationChart"/>
    <dgm:cxn modelId="{4FDCB500-8B13-4DA1-8FB1-5C30B2BD3405}" type="presParOf" srcId="{A8EE9ED6-4A3A-4E16-9F28-92D81DDB4608}" destId="{9491924C-B70F-485A-92AA-4A571A5EAC61}" srcOrd="1" destOrd="0" presId="urn:microsoft.com/office/officeart/2008/layout/HalfCircleOrganizationChart"/>
    <dgm:cxn modelId="{A97F9EF3-29B1-4752-A830-2886442ECB8B}" type="presParOf" srcId="{A8EE9ED6-4A3A-4E16-9F28-92D81DDB4608}" destId="{51371ACC-9F3B-4700-80B0-F20F27B22CAA}" srcOrd="2" destOrd="0" presId="urn:microsoft.com/office/officeart/2008/layout/HalfCircleOrganizationChart"/>
    <dgm:cxn modelId="{FF5EB680-B088-400D-B812-CFEB30A7D967}" type="presParOf" srcId="{A8EE9ED6-4A3A-4E16-9F28-92D81DDB4608}" destId="{C47915FB-ABD5-4D58-975A-64ED1096CC24}" srcOrd="3" destOrd="0" presId="urn:microsoft.com/office/officeart/2008/layout/HalfCircleOrganizationChart"/>
    <dgm:cxn modelId="{D61A878D-A85F-4BD7-8580-79F88FAF9A46}" type="presParOf" srcId="{5974C08C-00DD-43F8-9F21-3F6D7923F34D}" destId="{096B2875-CCFA-4B64-B4BC-EF269E71EEB2}" srcOrd="1" destOrd="0" presId="urn:microsoft.com/office/officeart/2008/layout/HalfCircleOrganizationChart"/>
    <dgm:cxn modelId="{0D3E7881-9820-4AFD-8BFA-4BBFD62F0F37}" type="presParOf" srcId="{5974C08C-00DD-43F8-9F21-3F6D7923F34D}" destId="{5765667A-D0E9-4A99-A41A-701BC8287ABB}" srcOrd="2" destOrd="0" presId="urn:microsoft.com/office/officeart/2008/layout/HalfCircleOrganizationChart"/>
    <dgm:cxn modelId="{8E81BCB3-2CE5-4A54-8FC7-A22FC6843EC4}" type="presParOf" srcId="{A68AE2E4-92AC-4C22-A506-9A351C8B54C4}" destId="{BB937054-A0A7-4497-94CD-BC66015A94C6}" srcOrd="4" destOrd="0" presId="urn:microsoft.com/office/officeart/2008/layout/HalfCircleOrganizationChart"/>
    <dgm:cxn modelId="{A5C8C8A0-5619-4153-9CA9-4379C6D62EDE}" type="presParOf" srcId="{BB937054-A0A7-4497-94CD-BC66015A94C6}" destId="{B6D292F3-C9D8-48D4-B23C-63BFD0FE98FD}" srcOrd="0" destOrd="0" presId="urn:microsoft.com/office/officeart/2008/layout/HalfCircleOrganizationChart"/>
    <dgm:cxn modelId="{8D7FC764-63F9-47D1-B369-CC8E63783376}" type="presParOf" srcId="{B6D292F3-C9D8-48D4-B23C-63BFD0FE98FD}" destId="{97C513FA-52E1-447C-A74E-8E1FCB7367A6}" srcOrd="0" destOrd="0" presId="urn:microsoft.com/office/officeart/2008/layout/HalfCircleOrganizationChart"/>
    <dgm:cxn modelId="{4620D552-9592-4BB7-B914-E6CCE6C17580}" type="presParOf" srcId="{B6D292F3-C9D8-48D4-B23C-63BFD0FE98FD}" destId="{61752672-DD84-4713-82C8-6738E24A3941}" srcOrd="1" destOrd="0" presId="urn:microsoft.com/office/officeart/2008/layout/HalfCircleOrganizationChart"/>
    <dgm:cxn modelId="{586FC02E-44C7-4532-94A0-94D6393E5B84}" type="presParOf" srcId="{B6D292F3-C9D8-48D4-B23C-63BFD0FE98FD}" destId="{83B784FE-885C-45D5-841F-9DDCD198FFDA}" srcOrd="2" destOrd="0" presId="urn:microsoft.com/office/officeart/2008/layout/HalfCircleOrganizationChart"/>
    <dgm:cxn modelId="{6F6322FA-7E26-4881-B982-B5C054C1ECE1}" type="presParOf" srcId="{B6D292F3-C9D8-48D4-B23C-63BFD0FE98FD}" destId="{1B77605E-28CD-467E-BBAC-D9F5C07B37BC}" srcOrd="3" destOrd="0" presId="urn:microsoft.com/office/officeart/2008/layout/HalfCircleOrganizationChart"/>
    <dgm:cxn modelId="{DC834624-38BE-405C-8C8D-C77E4CBE3D85}" type="presParOf" srcId="{BB937054-A0A7-4497-94CD-BC66015A94C6}" destId="{9B520FF6-C5C1-4F1E-97EB-BA0303FB48DE}" srcOrd="1" destOrd="0" presId="urn:microsoft.com/office/officeart/2008/layout/HalfCircleOrganizationChart"/>
    <dgm:cxn modelId="{DAF3DFDB-E3CA-4681-9195-4CA901E42461}" type="presParOf" srcId="{BB937054-A0A7-4497-94CD-BC66015A94C6}" destId="{45CD105E-E004-4B53-9A69-B4EEA5161A9E}" srcOrd="2" destOrd="0" presId="urn:microsoft.com/office/officeart/2008/layout/HalfCircleOrganizationChart"/>
    <dgm:cxn modelId="{CF631E39-81D1-490C-8FC0-F1C1EC3D18D0}" type="presParOf" srcId="{A68AE2E4-92AC-4C22-A506-9A351C8B54C4}" destId="{16E29A8C-9893-4AE9-8F0D-31A92670A6EC}" srcOrd="5" destOrd="0" presId="urn:microsoft.com/office/officeart/2008/layout/HalfCircleOrganizationChart"/>
    <dgm:cxn modelId="{F51ECD02-7CD3-4079-BB1D-41644E5EC507}" type="presParOf" srcId="{16E29A8C-9893-4AE9-8F0D-31A92670A6EC}" destId="{338AB102-323F-468B-8D30-2B40DA1A0070}" srcOrd="0" destOrd="0" presId="urn:microsoft.com/office/officeart/2008/layout/HalfCircleOrganizationChart"/>
    <dgm:cxn modelId="{79C5D295-AFC7-44AB-A32C-E98FC4054AC5}" type="presParOf" srcId="{338AB102-323F-468B-8D30-2B40DA1A0070}" destId="{72799D5A-3C79-4A94-8F0B-34F788446EF1}" srcOrd="0" destOrd="0" presId="urn:microsoft.com/office/officeart/2008/layout/HalfCircleOrganizationChart"/>
    <dgm:cxn modelId="{DAB1ADB0-9809-4096-AA1E-4578256BFEBC}" type="presParOf" srcId="{338AB102-323F-468B-8D30-2B40DA1A0070}" destId="{7D606574-DCE3-4C39-8D5A-BC4C56F17688}" srcOrd="1" destOrd="0" presId="urn:microsoft.com/office/officeart/2008/layout/HalfCircleOrganizationChart"/>
    <dgm:cxn modelId="{DEBA3C34-2EBE-4B86-B8E4-736F991796D2}" type="presParOf" srcId="{338AB102-323F-468B-8D30-2B40DA1A0070}" destId="{79CF65D4-2F66-4D2F-9448-58BD29BA023A}" srcOrd="2" destOrd="0" presId="urn:microsoft.com/office/officeart/2008/layout/HalfCircleOrganizationChart"/>
    <dgm:cxn modelId="{1AF44C33-861B-4856-8AFA-4FC7ED54ACB6}" type="presParOf" srcId="{338AB102-323F-468B-8D30-2B40DA1A0070}" destId="{8E098359-9E92-4BDB-88F4-254719C3F6D2}" srcOrd="3" destOrd="0" presId="urn:microsoft.com/office/officeart/2008/layout/HalfCircleOrganizationChart"/>
    <dgm:cxn modelId="{5F05065B-A95E-4D70-BF3D-0E7761F6FB4B}" type="presParOf" srcId="{16E29A8C-9893-4AE9-8F0D-31A92670A6EC}" destId="{D8FE3277-2D6F-44F3-A64C-BB646E9199FC}" srcOrd="1" destOrd="0" presId="urn:microsoft.com/office/officeart/2008/layout/HalfCircleOrganizationChart"/>
    <dgm:cxn modelId="{487E2A61-332C-42F7-B0C9-7D99D7B3CC6A}" type="presParOf" srcId="{16E29A8C-9893-4AE9-8F0D-31A92670A6EC}" destId="{6BDA9BB2-1A9D-4C64-997D-5A58BAF7AFF8}"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DE3D8-7FE4-4EFC-94DD-FDA7AAB2B1D2}" type="doc">
      <dgm:prSet loTypeId="urn:microsoft.com/office/officeart/2008/layout/HalfCircleOrganizationChart" loCatId="hierarchy" qsTypeId="urn:microsoft.com/office/officeart/2005/8/quickstyle/simple1" qsCatId="simple" csTypeId="urn:microsoft.com/office/officeart/2005/8/colors/accent3_1" csCatId="accent3" phldr="1"/>
      <dgm:spPr/>
      <dgm:t>
        <a:bodyPr/>
        <a:lstStyle/>
        <a:p>
          <a:endParaRPr lang="en-US"/>
        </a:p>
      </dgm:t>
    </dgm:pt>
    <dgm:pt modelId="{93137D54-4114-47B8-B5A2-3126FD4EF968}">
      <dgm:prSet/>
      <dgm:spPr/>
      <dgm:t>
        <a:bodyPr/>
        <a:lstStyle/>
        <a:p>
          <a:endParaRPr lang="en-US" dirty="0"/>
        </a:p>
      </dgm:t>
    </dgm:pt>
    <dgm:pt modelId="{1BA5A523-FFEB-44E4-9BE1-CD1922901F78}" type="parTrans" cxnId="{8745614F-464B-46CD-A556-D869241089DB}">
      <dgm:prSet/>
      <dgm:spPr/>
      <dgm:t>
        <a:bodyPr/>
        <a:lstStyle/>
        <a:p>
          <a:endParaRPr lang="en-US"/>
        </a:p>
      </dgm:t>
    </dgm:pt>
    <dgm:pt modelId="{F97B4DDD-7D88-4298-8F79-4DF97F0FB718}" type="sibTrans" cxnId="{8745614F-464B-46CD-A556-D869241089DB}">
      <dgm:prSet/>
      <dgm:spPr/>
      <dgm:t>
        <a:bodyPr/>
        <a:lstStyle/>
        <a:p>
          <a:endParaRPr lang="en-US"/>
        </a:p>
      </dgm:t>
    </dgm:pt>
    <dgm:pt modelId="{88B51B66-399E-4033-9DCF-F5A8DA0BBD78}">
      <dgm:prSet/>
      <dgm:spPr/>
      <dgm:t>
        <a:bodyPr/>
        <a:lstStyle/>
        <a:p>
          <a:endParaRPr lang="en-US" dirty="0"/>
        </a:p>
      </dgm:t>
    </dgm:pt>
    <dgm:pt modelId="{278DC119-AA32-415F-B7DF-169CD0548635}" type="parTrans" cxnId="{6B1087FF-30E2-4E2B-849D-8DDC8AB00962}">
      <dgm:prSet/>
      <dgm:spPr/>
      <dgm:t>
        <a:bodyPr/>
        <a:lstStyle/>
        <a:p>
          <a:endParaRPr lang="en-US"/>
        </a:p>
      </dgm:t>
    </dgm:pt>
    <dgm:pt modelId="{2F2FA7A1-A19A-4F63-A1D7-09D64DD6DC44}" type="sibTrans" cxnId="{6B1087FF-30E2-4E2B-849D-8DDC8AB00962}">
      <dgm:prSet/>
      <dgm:spPr/>
      <dgm:t>
        <a:bodyPr/>
        <a:lstStyle/>
        <a:p>
          <a:endParaRPr lang="en-US"/>
        </a:p>
      </dgm:t>
    </dgm:pt>
    <dgm:pt modelId="{506277CC-49D7-439A-99C2-F6FE07FCD9AC}">
      <dgm:prSet/>
      <dgm:spPr/>
      <dgm:t>
        <a:bodyPr/>
        <a:lstStyle/>
        <a:p>
          <a:endParaRPr lang="en-US" dirty="0"/>
        </a:p>
      </dgm:t>
    </dgm:pt>
    <dgm:pt modelId="{4D4EC56D-3E79-419A-A31F-5BFB78594EA4}" type="parTrans" cxnId="{9FC7494D-C494-4A92-8DDD-A341077583D4}">
      <dgm:prSet/>
      <dgm:spPr/>
      <dgm:t>
        <a:bodyPr/>
        <a:lstStyle/>
        <a:p>
          <a:endParaRPr lang="en-US"/>
        </a:p>
      </dgm:t>
    </dgm:pt>
    <dgm:pt modelId="{3BD4AEF1-22DB-4C8E-8EFE-97D4DE3CEC78}" type="sibTrans" cxnId="{9FC7494D-C494-4A92-8DDD-A341077583D4}">
      <dgm:prSet/>
      <dgm:spPr/>
      <dgm:t>
        <a:bodyPr/>
        <a:lstStyle/>
        <a:p>
          <a:endParaRPr lang="en-US"/>
        </a:p>
      </dgm:t>
    </dgm:pt>
    <dgm:pt modelId="{BD010DDB-B4C6-4CFA-9A70-B97126EED699}">
      <dgm:prSet phldrT="[Text]" custT="1"/>
      <dgm:spPr/>
      <dgm:t>
        <a:bodyPr/>
        <a:lstStyle/>
        <a:p>
          <a:r>
            <a:rPr lang="en-US" sz="1200" dirty="0" smtClean="0"/>
            <a:t>IIA International Conference</a:t>
          </a:r>
          <a:endParaRPr lang="en-US" sz="1200" dirty="0"/>
        </a:p>
      </dgm:t>
    </dgm:pt>
    <dgm:pt modelId="{65B6CA39-F83B-46A5-8B8F-935677B33CD8}" type="sibTrans" cxnId="{FB01D9A6-C478-410A-9966-0750825B9215}">
      <dgm:prSet/>
      <dgm:spPr/>
      <dgm:t>
        <a:bodyPr/>
        <a:lstStyle/>
        <a:p>
          <a:endParaRPr lang="en-US"/>
        </a:p>
      </dgm:t>
    </dgm:pt>
    <dgm:pt modelId="{249BDDE5-0F8F-4025-8821-0DCDE9E08021}" type="parTrans" cxnId="{FB01D9A6-C478-410A-9966-0750825B9215}">
      <dgm:prSet/>
      <dgm:spPr/>
      <dgm:t>
        <a:bodyPr/>
        <a:lstStyle/>
        <a:p>
          <a:endParaRPr lang="en-US"/>
        </a:p>
      </dgm:t>
    </dgm:pt>
    <dgm:pt modelId="{69795FF5-0F1B-46AC-AF1E-6EF57C37F8CA}">
      <dgm:prSet custT="1"/>
      <dgm:spPr/>
      <dgm:t>
        <a:bodyPr/>
        <a:lstStyle/>
        <a:p>
          <a:r>
            <a:rPr lang="en-US" sz="1200" dirty="0" smtClean="0"/>
            <a:t>Leadership Conference</a:t>
          </a:r>
          <a:endParaRPr lang="en-US" sz="1200" dirty="0"/>
        </a:p>
      </dgm:t>
    </dgm:pt>
    <dgm:pt modelId="{36E32CAE-B104-4A9A-B256-18A96828CCA3}" type="sibTrans" cxnId="{3F4E3E1B-A0C6-431C-9A3D-614E5D223504}">
      <dgm:prSet/>
      <dgm:spPr/>
      <dgm:t>
        <a:bodyPr/>
        <a:lstStyle/>
        <a:p>
          <a:endParaRPr lang="en-US"/>
        </a:p>
      </dgm:t>
    </dgm:pt>
    <dgm:pt modelId="{0672FEDC-25D3-458B-8FC3-B136F0E3AFDE}" type="parTrans" cxnId="{3F4E3E1B-A0C6-431C-9A3D-614E5D223504}">
      <dgm:prSet/>
      <dgm:spPr/>
      <dgm:t>
        <a:bodyPr/>
        <a:lstStyle/>
        <a:p>
          <a:endParaRPr lang="en-US"/>
        </a:p>
      </dgm:t>
    </dgm:pt>
    <dgm:pt modelId="{BD924224-FCE1-4A34-9673-FB63B07F4050}">
      <dgm:prSet custT="1"/>
      <dgm:spPr/>
      <dgm:t>
        <a:bodyPr/>
        <a:lstStyle/>
        <a:p>
          <a:r>
            <a:rPr lang="en-US" sz="1200" dirty="0" smtClean="0"/>
            <a:t>GAM Conference</a:t>
          </a:r>
        </a:p>
        <a:p>
          <a:r>
            <a:rPr lang="en-US" sz="1200" dirty="0" smtClean="0"/>
            <a:t>SoPac Conference</a:t>
          </a:r>
          <a:endParaRPr lang="en-US" sz="1200" dirty="0"/>
        </a:p>
      </dgm:t>
    </dgm:pt>
    <dgm:pt modelId="{2DA04CD5-B6ED-495B-A4DC-29C150572620}" type="sibTrans" cxnId="{97DAB56F-41D7-4048-BC11-ED9F3E3BB3F7}">
      <dgm:prSet/>
      <dgm:spPr/>
      <dgm:t>
        <a:bodyPr/>
        <a:lstStyle/>
        <a:p>
          <a:endParaRPr lang="en-US"/>
        </a:p>
      </dgm:t>
    </dgm:pt>
    <dgm:pt modelId="{3AB707C9-BAE1-4B10-9B72-5E0BB5AB07DB}" type="parTrans" cxnId="{97DAB56F-41D7-4048-BC11-ED9F3E3BB3F7}">
      <dgm:prSet/>
      <dgm:spPr/>
      <dgm:t>
        <a:bodyPr/>
        <a:lstStyle/>
        <a:p>
          <a:endParaRPr lang="en-US"/>
        </a:p>
      </dgm:t>
    </dgm:pt>
    <dgm:pt modelId="{A68AE2E4-92AC-4C22-A506-9A351C8B54C4}" type="pres">
      <dgm:prSet presAssocID="{3D8DE3D8-7FE4-4EFC-94DD-FDA7AAB2B1D2}" presName="Name0" presStyleCnt="0">
        <dgm:presLayoutVars>
          <dgm:orgChart val="1"/>
          <dgm:chPref val="1"/>
          <dgm:dir/>
          <dgm:animOne val="branch"/>
          <dgm:animLvl val="lvl"/>
          <dgm:resizeHandles/>
        </dgm:presLayoutVars>
      </dgm:prSet>
      <dgm:spPr/>
      <dgm:t>
        <a:bodyPr/>
        <a:lstStyle/>
        <a:p>
          <a:endParaRPr lang="en-US"/>
        </a:p>
      </dgm:t>
    </dgm:pt>
    <dgm:pt modelId="{C349188F-F00E-4328-B70F-D9ADDFC4B1A4}" type="pres">
      <dgm:prSet presAssocID="{93137D54-4114-47B8-B5A2-3126FD4EF968}" presName="hierRoot1" presStyleCnt="0">
        <dgm:presLayoutVars>
          <dgm:hierBranch val="init"/>
        </dgm:presLayoutVars>
      </dgm:prSet>
      <dgm:spPr/>
      <dgm:t>
        <a:bodyPr/>
        <a:lstStyle/>
        <a:p>
          <a:endParaRPr lang="en-US"/>
        </a:p>
      </dgm:t>
    </dgm:pt>
    <dgm:pt modelId="{20991EFD-9526-4159-8EDC-0C23A0BEA55D}" type="pres">
      <dgm:prSet presAssocID="{93137D54-4114-47B8-B5A2-3126FD4EF968}" presName="rootComposite1" presStyleCnt="0"/>
      <dgm:spPr/>
      <dgm:t>
        <a:bodyPr/>
        <a:lstStyle/>
        <a:p>
          <a:endParaRPr lang="en-US"/>
        </a:p>
      </dgm:t>
    </dgm:pt>
    <dgm:pt modelId="{D22CE765-07E4-455F-82C6-4CE650A34719}" type="pres">
      <dgm:prSet presAssocID="{93137D54-4114-47B8-B5A2-3126FD4EF968}" presName="rootText1" presStyleLbl="alignAcc1" presStyleIdx="0" presStyleCnt="0">
        <dgm:presLayoutVars>
          <dgm:chPref val="3"/>
        </dgm:presLayoutVars>
      </dgm:prSet>
      <dgm:spPr/>
      <dgm:t>
        <a:bodyPr/>
        <a:lstStyle/>
        <a:p>
          <a:endParaRPr lang="en-US"/>
        </a:p>
      </dgm:t>
    </dgm:pt>
    <dgm:pt modelId="{DAF0068A-F2C3-4358-B424-39AAC6D23DC6}" type="pres">
      <dgm:prSet presAssocID="{93137D54-4114-47B8-B5A2-3126FD4EF968}" presName="topArc1" presStyleLbl="parChTrans1D1" presStyleIdx="0" presStyleCnt="12"/>
      <dgm:spPr>
        <a:ln>
          <a:noFill/>
        </a:ln>
      </dgm:spPr>
      <dgm:t>
        <a:bodyPr/>
        <a:lstStyle/>
        <a:p>
          <a:endParaRPr lang="en-US"/>
        </a:p>
      </dgm:t>
    </dgm:pt>
    <dgm:pt modelId="{0858CABC-CC3B-44A1-8D8F-8FF95295C85F}" type="pres">
      <dgm:prSet presAssocID="{93137D54-4114-47B8-B5A2-3126FD4EF968}" presName="bottomArc1" presStyleLbl="parChTrans1D1" presStyleIdx="1" presStyleCnt="12"/>
      <dgm:spPr>
        <a:ln>
          <a:noFill/>
        </a:ln>
      </dgm:spPr>
      <dgm:t>
        <a:bodyPr/>
        <a:lstStyle/>
        <a:p>
          <a:endParaRPr lang="en-US"/>
        </a:p>
      </dgm:t>
    </dgm:pt>
    <dgm:pt modelId="{B465C666-5ABE-497B-BE7B-AE94E6C6A7BE}" type="pres">
      <dgm:prSet presAssocID="{93137D54-4114-47B8-B5A2-3126FD4EF968}" presName="topConnNode1" presStyleLbl="node1" presStyleIdx="0" presStyleCnt="0"/>
      <dgm:spPr/>
      <dgm:t>
        <a:bodyPr/>
        <a:lstStyle/>
        <a:p>
          <a:endParaRPr lang="en-US"/>
        </a:p>
      </dgm:t>
    </dgm:pt>
    <dgm:pt modelId="{EF2C0116-781D-471F-A45E-4C62E9DD0BA8}" type="pres">
      <dgm:prSet presAssocID="{93137D54-4114-47B8-B5A2-3126FD4EF968}" presName="hierChild2" presStyleCnt="0"/>
      <dgm:spPr/>
      <dgm:t>
        <a:bodyPr/>
        <a:lstStyle/>
        <a:p>
          <a:endParaRPr lang="en-US"/>
        </a:p>
      </dgm:t>
    </dgm:pt>
    <dgm:pt modelId="{1CA89EBE-FF22-45D2-92E4-03C18B502BD4}" type="pres">
      <dgm:prSet presAssocID="{93137D54-4114-47B8-B5A2-3126FD4EF968}" presName="hierChild3" presStyleCnt="0"/>
      <dgm:spPr/>
      <dgm:t>
        <a:bodyPr/>
        <a:lstStyle/>
        <a:p>
          <a:endParaRPr lang="en-US"/>
        </a:p>
      </dgm:t>
    </dgm:pt>
    <dgm:pt modelId="{0F401C65-3508-43ED-84D1-0331A4753A29}" type="pres">
      <dgm:prSet presAssocID="{88B51B66-399E-4033-9DCF-F5A8DA0BBD78}" presName="hierRoot1" presStyleCnt="0">
        <dgm:presLayoutVars>
          <dgm:hierBranch val="init"/>
        </dgm:presLayoutVars>
      </dgm:prSet>
      <dgm:spPr/>
      <dgm:t>
        <a:bodyPr/>
        <a:lstStyle/>
        <a:p>
          <a:endParaRPr lang="en-US"/>
        </a:p>
      </dgm:t>
    </dgm:pt>
    <dgm:pt modelId="{395E04A5-EE2A-4952-A232-A7B2B6F53360}" type="pres">
      <dgm:prSet presAssocID="{88B51B66-399E-4033-9DCF-F5A8DA0BBD78}" presName="rootComposite1" presStyleCnt="0"/>
      <dgm:spPr/>
      <dgm:t>
        <a:bodyPr/>
        <a:lstStyle/>
        <a:p>
          <a:endParaRPr lang="en-US"/>
        </a:p>
      </dgm:t>
    </dgm:pt>
    <dgm:pt modelId="{550EE3A6-052A-4F2B-8E6B-8D4AF013359F}" type="pres">
      <dgm:prSet presAssocID="{88B51B66-399E-4033-9DCF-F5A8DA0BBD78}" presName="rootText1" presStyleLbl="alignAcc1" presStyleIdx="0" presStyleCnt="0">
        <dgm:presLayoutVars>
          <dgm:chPref val="3"/>
        </dgm:presLayoutVars>
      </dgm:prSet>
      <dgm:spPr/>
      <dgm:t>
        <a:bodyPr/>
        <a:lstStyle/>
        <a:p>
          <a:endParaRPr lang="en-US"/>
        </a:p>
      </dgm:t>
    </dgm:pt>
    <dgm:pt modelId="{ED5D275F-3F0C-435B-9A6E-186F7A7C4733}" type="pres">
      <dgm:prSet presAssocID="{88B51B66-399E-4033-9DCF-F5A8DA0BBD78}" presName="topArc1" presStyleLbl="parChTrans1D1" presStyleIdx="2" presStyleCnt="12"/>
      <dgm:spPr>
        <a:ln>
          <a:noFill/>
        </a:ln>
      </dgm:spPr>
      <dgm:t>
        <a:bodyPr/>
        <a:lstStyle/>
        <a:p>
          <a:endParaRPr lang="en-US"/>
        </a:p>
      </dgm:t>
    </dgm:pt>
    <dgm:pt modelId="{7D6CF301-EB79-4C22-9BE7-FCDD6B08BF57}" type="pres">
      <dgm:prSet presAssocID="{88B51B66-399E-4033-9DCF-F5A8DA0BBD78}" presName="bottomArc1" presStyleLbl="parChTrans1D1" presStyleIdx="3" presStyleCnt="12"/>
      <dgm:spPr>
        <a:ln>
          <a:noFill/>
        </a:ln>
      </dgm:spPr>
      <dgm:t>
        <a:bodyPr/>
        <a:lstStyle/>
        <a:p>
          <a:endParaRPr lang="en-US"/>
        </a:p>
      </dgm:t>
    </dgm:pt>
    <dgm:pt modelId="{7EC6DBDD-2F77-4F84-B1AB-7DD126BE9A1B}" type="pres">
      <dgm:prSet presAssocID="{88B51B66-399E-4033-9DCF-F5A8DA0BBD78}" presName="topConnNode1" presStyleLbl="node1" presStyleIdx="0" presStyleCnt="0"/>
      <dgm:spPr/>
      <dgm:t>
        <a:bodyPr/>
        <a:lstStyle/>
        <a:p>
          <a:endParaRPr lang="en-US"/>
        </a:p>
      </dgm:t>
    </dgm:pt>
    <dgm:pt modelId="{6C19E60A-E894-45C4-9C18-0BF2AE067EFA}" type="pres">
      <dgm:prSet presAssocID="{88B51B66-399E-4033-9DCF-F5A8DA0BBD78}" presName="hierChild2" presStyleCnt="0"/>
      <dgm:spPr/>
      <dgm:t>
        <a:bodyPr/>
        <a:lstStyle/>
        <a:p>
          <a:endParaRPr lang="en-US"/>
        </a:p>
      </dgm:t>
    </dgm:pt>
    <dgm:pt modelId="{75D427C7-385A-4D5A-A426-04FEFD83F04A}" type="pres">
      <dgm:prSet presAssocID="{88B51B66-399E-4033-9DCF-F5A8DA0BBD78}" presName="hierChild3" presStyleCnt="0"/>
      <dgm:spPr/>
      <dgm:t>
        <a:bodyPr/>
        <a:lstStyle/>
        <a:p>
          <a:endParaRPr lang="en-US"/>
        </a:p>
      </dgm:t>
    </dgm:pt>
    <dgm:pt modelId="{F2F4C621-9D5F-40AC-9918-2C25A4B0C9F7}" type="pres">
      <dgm:prSet presAssocID="{BD924224-FCE1-4A34-9673-FB63B07F4050}" presName="hierRoot1" presStyleCnt="0">
        <dgm:presLayoutVars>
          <dgm:hierBranch val="init"/>
        </dgm:presLayoutVars>
      </dgm:prSet>
      <dgm:spPr/>
      <dgm:t>
        <a:bodyPr/>
        <a:lstStyle/>
        <a:p>
          <a:endParaRPr lang="en-US"/>
        </a:p>
      </dgm:t>
    </dgm:pt>
    <dgm:pt modelId="{C0B7FAA7-4BE3-457B-A111-6860861BDE47}" type="pres">
      <dgm:prSet presAssocID="{BD924224-FCE1-4A34-9673-FB63B07F4050}" presName="rootComposite1" presStyleCnt="0"/>
      <dgm:spPr/>
      <dgm:t>
        <a:bodyPr/>
        <a:lstStyle/>
        <a:p>
          <a:endParaRPr lang="en-US"/>
        </a:p>
      </dgm:t>
    </dgm:pt>
    <dgm:pt modelId="{7D9977CD-1F3C-429F-9467-ABF802BF809D}" type="pres">
      <dgm:prSet presAssocID="{BD924224-FCE1-4A34-9673-FB63B07F4050}" presName="rootText1" presStyleLbl="alignAcc1" presStyleIdx="0" presStyleCnt="0" custScaleX="188314" custScaleY="147754">
        <dgm:presLayoutVars>
          <dgm:chPref val="3"/>
        </dgm:presLayoutVars>
      </dgm:prSet>
      <dgm:spPr/>
      <dgm:t>
        <a:bodyPr/>
        <a:lstStyle/>
        <a:p>
          <a:endParaRPr lang="en-US"/>
        </a:p>
      </dgm:t>
    </dgm:pt>
    <dgm:pt modelId="{3C58283F-C3ED-4516-AB9F-9A58BCF6CE0D}" type="pres">
      <dgm:prSet presAssocID="{BD924224-FCE1-4A34-9673-FB63B07F4050}" presName="topArc1" presStyleLbl="parChTrans1D1" presStyleIdx="4" presStyleCnt="12"/>
      <dgm:spPr/>
      <dgm:t>
        <a:bodyPr/>
        <a:lstStyle/>
        <a:p>
          <a:endParaRPr lang="en-US"/>
        </a:p>
      </dgm:t>
    </dgm:pt>
    <dgm:pt modelId="{44C875A5-392D-4A9D-A7F0-63549072794B}" type="pres">
      <dgm:prSet presAssocID="{BD924224-FCE1-4A34-9673-FB63B07F4050}" presName="bottomArc1" presStyleLbl="parChTrans1D1" presStyleIdx="5" presStyleCnt="12"/>
      <dgm:spPr/>
      <dgm:t>
        <a:bodyPr/>
        <a:lstStyle/>
        <a:p>
          <a:endParaRPr lang="en-US"/>
        </a:p>
      </dgm:t>
    </dgm:pt>
    <dgm:pt modelId="{3F66FDAD-06B0-4BEE-87E4-62F98F07D956}" type="pres">
      <dgm:prSet presAssocID="{BD924224-FCE1-4A34-9673-FB63B07F4050}" presName="topConnNode1" presStyleLbl="node1" presStyleIdx="0" presStyleCnt="0"/>
      <dgm:spPr/>
      <dgm:t>
        <a:bodyPr/>
        <a:lstStyle/>
        <a:p>
          <a:endParaRPr lang="en-US"/>
        </a:p>
      </dgm:t>
    </dgm:pt>
    <dgm:pt modelId="{B8E34CA2-E403-4895-9306-38EDE657948D}" type="pres">
      <dgm:prSet presAssocID="{BD924224-FCE1-4A34-9673-FB63B07F4050}" presName="hierChild2" presStyleCnt="0"/>
      <dgm:spPr/>
      <dgm:t>
        <a:bodyPr/>
        <a:lstStyle/>
        <a:p>
          <a:endParaRPr lang="en-US"/>
        </a:p>
      </dgm:t>
    </dgm:pt>
    <dgm:pt modelId="{A0A2D3BE-22B4-4F4F-A9CA-474F04232813}" type="pres">
      <dgm:prSet presAssocID="{BD924224-FCE1-4A34-9673-FB63B07F4050}" presName="hierChild3" presStyleCnt="0"/>
      <dgm:spPr/>
      <dgm:t>
        <a:bodyPr/>
        <a:lstStyle/>
        <a:p>
          <a:endParaRPr lang="en-US"/>
        </a:p>
      </dgm:t>
    </dgm:pt>
    <dgm:pt modelId="{0D79F9BB-C8D8-427E-AED4-6E3C77C9A9EA}" type="pres">
      <dgm:prSet presAssocID="{69795FF5-0F1B-46AC-AF1E-6EF57C37F8CA}" presName="hierRoot1" presStyleCnt="0">
        <dgm:presLayoutVars>
          <dgm:hierBranch val="init"/>
        </dgm:presLayoutVars>
      </dgm:prSet>
      <dgm:spPr/>
      <dgm:t>
        <a:bodyPr/>
        <a:lstStyle/>
        <a:p>
          <a:endParaRPr lang="en-US"/>
        </a:p>
      </dgm:t>
    </dgm:pt>
    <dgm:pt modelId="{D16964A6-C366-4C51-B93A-1D36504D1695}" type="pres">
      <dgm:prSet presAssocID="{69795FF5-0F1B-46AC-AF1E-6EF57C37F8CA}" presName="rootComposite1" presStyleCnt="0"/>
      <dgm:spPr/>
      <dgm:t>
        <a:bodyPr/>
        <a:lstStyle/>
        <a:p>
          <a:endParaRPr lang="en-US"/>
        </a:p>
      </dgm:t>
    </dgm:pt>
    <dgm:pt modelId="{8163A08E-10D0-4467-BEAC-C0BE7577961C}" type="pres">
      <dgm:prSet presAssocID="{69795FF5-0F1B-46AC-AF1E-6EF57C37F8CA}" presName="rootText1" presStyleLbl="alignAcc1" presStyleIdx="0" presStyleCnt="0" custScaleX="148618" custScaleY="147754">
        <dgm:presLayoutVars>
          <dgm:chPref val="3"/>
        </dgm:presLayoutVars>
      </dgm:prSet>
      <dgm:spPr/>
      <dgm:t>
        <a:bodyPr/>
        <a:lstStyle/>
        <a:p>
          <a:endParaRPr lang="en-US"/>
        </a:p>
      </dgm:t>
    </dgm:pt>
    <dgm:pt modelId="{29731E43-1E5D-4011-8253-66CB5430433E}" type="pres">
      <dgm:prSet presAssocID="{69795FF5-0F1B-46AC-AF1E-6EF57C37F8CA}" presName="topArc1" presStyleLbl="parChTrans1D1" presStyleIdx="6" presStyleCnt="12"/>
      <dgm:spPr/>
      <dgm:t>
        <a:bodyPr/>
        <a:lstStyle/>
        <a:p>
          <a:endParaRPr lang="en-US"/>
        </a:p>
      </dgm:t>
    </dgm:pt>
    <dgm:pt modelId="{74A3C26C-55E8-49A1-B591-261963572FB6}" type="pres">
      <dgm:prSet presAssocID="{69795FF5-0F1B-46AC-AF1E-6EF57C37F8CA}" presName="bottomArc1" presStyleLbl="parChTrans1D1" presStyleIdx="7" presStyleCnt="12"/>
      <dgm:spPr/>
      <dgm:t>
        <a:bodyPr/>
        <a:lstStyle/>
        <a:p>
          <a:endParaRPr lang="en-US"/>
        </a:p>
      </dgm:t>
    </dgm:pt>
    <dgm:pt modelId="{EEB4DE5A-764C-453E-9EDF-805D7CAD8D02}" type="pres">
      <dgm:prSet presAssocID="{69795FF5-0F1B-46AC-AF1E-6EF57C37F8CA}" presName="topConnNode1" presStyleLbl="node1" presStyleIdx="0" presStyleCnt="0"/>
      <dgm:spPr/>
      <dgm:t>
        <a:bodyPr/>
        <a:lstStyle/>
        <a:p>
          <a:endParaRPr lang="en-US"/>
        </a:p>
      </dgm:t>
    </dgm:pt>
    <dgm:pt modelId="{78B968F5-A39E-4C24-BDFA-D80C597EAE40}" type="pres">
      <dgm:prSet presAssocID="{69795FF5-0F1B-46AC-AF1E-6EF57C37F8CA}" presName="hierChild2" presStyleCnt="0"/>
      <dgm:spPr/>
      <dgm:t>
        <a:bodyPr/>
        <a:lstStyle/>
        <a:p>
          <a:endParaRPr lang="en-US"/>
        </a:p>
      </dgm:t>
    </dgm:pt>
    <dgm:pt modelId="{2037BAED-C977-4B49-B1E9-47C05073A48A}" type="pres">
      <dgm:prSet presAssocID="{69795FF5-0F1B-46AC-AF1E-6EF57C37F8CA}" presName="hierChild3" presStyleCnt="0"/>
      <dgm:spPr/>
      <dgm:t>
        <a:bodyPr/>
        <a:lstStyle/>
        <a:p>
          <a:endParaRPr lang="en-US"/>
        </a:p>
      </dgm:t>
    </dgm:pt>
    <dgm:pt modelId="{C5C97BBA-9640-4EA9-A01A-1D7C9D126E5C}" type="pres">
      <dgm:prSet presAssocID="{506277CC-49D7-439A-99C2-F6FE07FCD9AC}" presName="hierRoot1" presStyleCnt="0">
        <dgm:presLayoutVars>
          <dgm:hierBranch val="init"/>
        </dgm:presLayoutVars>
      </dgm:prSet>
      <dgm:spPr/>
      <dgm:t>
        <a:bodyPr/>
        <a:lstStyle/>
        <a:p>
          <a:endParaRPr lang="en-US"/>
        </a:p>
      </dgm:t>
    </dgm:pt>
    <dgm:pt modelId="{E21AC41A-D34A-466A-BAD7-F4273ED30D76}" type="pres">
      <dgm:prSet presAssocID="{506277CC-49D7-439A-99C2-F6FE07FCD9AC}" presName="rootComposite1" presStyleCnt="0"/>
      <dgm:spPr/>
      <dgm:t>
        <a:bodyPr/>
        <a:lstStyle/>
        <a:p>
          <a:endParaRPr lang="en-US"/>
        </a:p>
      </dgm:t>
    </dgm:pt>
    <dgm:pt modelId="{A263DF8A-86F8-4D07-A916-B7A8B2C92E91}" type="pres">
      <dgm:prSet presAssocID="{506277CC-49D7-439A-99C2-F6FE07FCD9AC}" presName="rootText1" presStyleLbl="alignAcc1" presStyleIdx="0" presStyleCnt="0">
        <dgm:presLayoutVars>
          <dgm:chPref val="3"/>
        </dgm:presLayoutVars>
      </dgm:prSet>
      <dgm:spPr/>
      <dgm:t>
        <a:bodyPr/>
        <a:lstStyle/>
        <a:p>
          <a:endParaRPr lang="en-US"/>
        </a:p>
      </dgm:t>
    </dgm:pt>
    <dgm:pt modelId="{B65F59A4-9812-464D-BDDD-AC13B13D0C9B}" type="pres">
      <dgm:prSet presAssocID="{506277CC-49D7-439A-99C2-F6FE07FCD9AC}" presName="topArc1" presStyleLbl="parChTrans1D1" presStyleIdx="8" presStyleCnt="12"/>
      <dgm:spPr>
        <a:ln>
          <a:noFill/>
        </a:ln>
      </dgm:spPr>
      <dgm:t>
        <a:bodyPr/>
        <a:lstStyle/>
        <a:p>
          <a:endParaRPr lang="en-US"/>
        </a:p>
      </dgm:t>
    </dgm:pt>
    <dgm:pt modelId="{B1DEB2B9-2040-48C8-BFDF-E6B40260F5D5}" type="pres">
      <dgm:prSet presAssocID="{506277CC-49D7-439A-99C2-F6FE07FCD9AC}" presName="bottomArc1" presStyleLbl="parChTrans1D1" presStyleIdx="9" presStyleCnt="12"/>
      <dgm:spPr>
        <a:ln>
          <a:noFill/>
        </a:ln>
      </dgm:spPr>
      <dgm:t>
        <a:bodyPr/>
        <a:lstStyle/>
        <a:p>
          <a:endParaRPr lang="en-US"/>
        </a:p>
      </dgm:t>
    </dgm:pt>
    <dgm:pt modelId="{B863D664-519D-4241-A52B-DC860049EF18}" type="pres">
      <dgm:prSet presAssocID="{506277CC-49D7-439A-99C2-F6FE07FCD9AC}" presName="topConnNode1" presStyleLbl="node1" presStyleIdx="0" presStyleCnt="0"/>
      <dgm:spPr/>
      <dgm:t>
        <a:bodyPr/>
        <a:lstStyle/>
        <a:p>
          <a:endParaRPr lang="en-US"/>
        </a:p>
      </dgm:t>
    </dgm:pt>
    <dgm:pt modelId="{C05999C7-EBF2-495B-9030-4AA4A2D29558}" type="pres">
      <dgm:prSet presAssocID="{506277CC-49D7-439A-99C2-F6FE07FCD9AC}" presName="hierChild2" presStyleCnt="0"/>
      <dgm:spPr/>
      <dgm:t>
        <a:bodyPr/>
        <a:lstStyle/>
        <a:p>
          <a:endParaRPr lang="en-US"/>
        </a:p>
      </dgm:t>
    </dgm:pt>
    <dgm:pt modelId="{DEB5AE2C-4F00-4ADC-8589-C0CCE4777051}" type="pres">
      <dgm:prSet presAssocID="{506277CC-49D7-439A-99C2-F6FE07FCD9AC}" presName="hierChild3" presStyleCnt="0"/>
      <dgm:spPr/>
      <dgm:t>
        <a:bodyPr/>
        <a:lstStyle/>
        <a:p>
          <a:endParaRPr lang="en-US"/>
        </a:p>
      </dgm:t>
    </dgm:pt>
    <dgm:pt modelId="{CE26DE66-5416-4170-9B74-FA3883D955EC}" type="pres">
      <dgm:prSet presAssocID="{BD010DDB-B4C6-4CFA-9A70-B97126EED699}" presName="hierRoot1" presStyleCnt="0">
        <dgm:presLayoutVars>
          <dgm:hierBranch val="init"/>
        </dgm:presLayoutVars>
      </dgm:prSet>
      <dgm:spPr/>
      <dgm:t>
        <a:bodyPr/>
        <a:lstStyle/>
        <a:p>
          <a:endParaRPr lang="en-US"/>
        </a:p>
      </dgm:t>
    </dgm:pt>
    <dgm:pt modelId="{93BE506A-E325-40C7-A178-ACEDEE36134F}" type="pres">
      <dgm:prSet presAssocID="{BD010DDB-B4C6-4CFA-9A70-B97126EED699}" presName="rootComposite1" presStyleCnt="0"/>
      <dgm:spPr/>
      <dgm:t>
        <a:bodyPr/>
        <a:lstStyle/>
        <a:p>
          <a:endParaRPr lang="en-US"/>
        </a:p>
      </dgm:t>
    </dgm:pt>
    <dgm:pt modelId="{7A0C5C8B-4C12-414E-8083-DE40376FEDE2}" type="pres">
      <dgm:prSet presAssocID="{BD010DDB-B4C6-4CFA-9A70-B97126EED699}" presName="rootText1" presStyleLbl="alignAcc1" presStyleIdx="0" presStyleCnt="0" custScaleX="148618" custScaleY="147754" custLinFactNeighborX="1140" custLinFactNeighborY="2724">
        <dgm:presLayoutVars>
          <dgm:chPref val="3"/>
        </dgm:presLayoutVars>
      </dgm:prSet>
      <dgm:spPr/>
      <dgm:t>
        <a:bodyPr/>
        <a:lstStyle/>
        <a:p>
          <a:endParaRPr lang="en-US"/>
        </a:p>
      </dgm:t>
    </dgm:pt>
    <dgm:pt modelId="{B7B041A9-5D4E-4567-8B9B-BF40B61D37B5}" type="pres">
      <dgm:prSet presAssocID="{BD010DDB-B4C6-4CFA-9A70-B97126EED699}" presName="topArc1" presStyleLbl="parChTrans1D1" presStyleIdx="10" presStyleCnt="12"/>
      <dgm:spPr/>
      <dgm:t>
        <a:bodyPr/>
        <a:lstStyle/>
        <a:p>
          <a:endParaRPr lang="en-US"/>
        </a:p>
      </dgm:t>
    </dgm:pt>
    <dgm:pt modelId="{355BBFDD-9C75-4449-BDBF-8F04C5DC350B}" type="pres">
      <dgm:prSet presAssocID="{BD010DDB-B4C6-4CFA-9A70-B97126EED699}" presName="bottomArc1" presStyleLbl="parChTrans1D1" presStyleIdx="11" presStyleCnt="12"/>
      <dgm:spPr/>
      <dgm:t>
        <a:bodyPr/>
        <a:lstStyle/>
        <a:p>
          <a:endParaRPr lang="en-US"/>
        </a:p>
      </dgm:t>
    </dgm:pt>
    <dgm:pt modelId="{F087CF76-31BA-402D-8E54-0583B4E18493}" type="pres">
      <dgm:prSet presAssocID="{BD010DDB-B4C6-4CFA-9A70-B97126EED699}" presName="topConnNode1" presStyleLbl="node1" presStyleIdx="0" presStyleCnt="0"/>
      <dgm:spPr/>
      <dgm:t>
        <a:bodyPr/>
        <a:lstStyle/>
        <a:p>
          <a:endParaRPr lang="en-US"/>
        </a:p>
      </dgm:t>
    </dgm:pt>
    <dgm:pt modelId="{DDFDB8F6-6297-491F-8ECF-560FF0BD039A}" type="pres">
      <dgm:prSet presAssocID="{BD010DDB-B4C6-4CFA-9A70-B97126EED699}" presName="hierChild2" presStyleCnt="0"/>
      <dgm:spPr/>
      <dgm:t>
        <a:bodyPr/>
        <a:lstStyle/>
        <a:p>
          <a:endParaRPr lang="en-US"/>
        </a:p>
      </dgm:t>
    </dgm:pt>
    <dgm:pt modelId="{42802D2E-218F-4568-B429-A212CB10C931}" type="pres">
      <dgm:prSet presAssocID="{BD010DDB-B4C6-4CFA-9A70-B97126EED699}" presName="hierChild3" presStyleCnt="0"/>
      <dgm:spPr/>
      <dgm:t>
        <a:bodyPr/>
        <a:lstStyle/>
        <a:p>
          <a:endParaRPr lang="en-US"/>
        </a:p>
      </dgm:t>
    </dgm:pt>
  </dgm:ptLst>
  <dgm:cxnLst>
    <dgm:cxn modelId="{57F60471-4C58-4411-B6BF-20D53D945BBA}" type="presOf" srcId="{506277CC-49D7-439A-99C2-F6FE07FCD9AC}" destId="{A263DF8A-86F8-4D07-A916-B7A8B2C92E91}" srcOrd="0" destOrd="0" presId="urn:microsoft.com/office/officeart/2008/layout/HalfCircleOrganizationChart"/>
    <dgm:cxn modelId="{E77C6C79-2630-4EF1-B9A2-59A00955A91A}" type="presOf" srcId="{3D8DE3D8-7FE4-4EFC-94DD-FDA7AAB2B1D2}" destId="{A68AE2E4-92AC-4C22-A506-9A351C8B54C4}" srcOrd="0" destOrd="0" presId="urn:microsoft.com/office/officeart/2008/layout/HalfCircleOrganizationChart"/>
    <dgm:cxn modelId="{6029E6C9-2F9C-4213-98BF-9989B946019F}" type="presOf" srcId="{BD924224-FCE1-4A34-9673-FB63B07F4050}" destId="{3F66FDAD-06B0-4BEE-87E4-62F98F07D956}" srcOrd="1" destOrd="0" presId="urn:microsoft.com/office/officeart/2008/layout/HalfCircleOrganizationChart"/>
    <dgm:cxn modelId="{68ABCC5D-2E57-4DD2-B7E8-C50D0036BC41}" type="presOf" srcId="{93137D54-4114-47B8-B5A2-3126FD4EF968}" destId="{D22CE765-07E4-455F-82C6-4CE650A34719}" srcOrd="0" destOrd="0" presId="urn:microsoft.com/office/officeart/2008/layout/HalfCircleOrganizationChart"/>
    <dgm:cxn modelId="{8B3B92FC-0D90-4C0B-9537-A94DF8E9E5AC}" type="presOf" srcId="{69795FF5-0F1B-46AC-AF1E-6EF57C37F8CA}" destId="{8163A08E-10D0-4467-BEAC-C0BE7577961C}" srcOrd="0" destOrd="0" presId="urn:microsoft.com/office/officeart/2008/layout/HalfCircleOrganizationChart"/>
    <dgm:cxn modelId="{8BB8A25D-9D45-4634-A23C-E1385BBF5980}" type="presOf" srcId="{88B51B66-399E-4033-9DCF-F5A8DA0BBD78}" destId="{7EC6DBDD-2F77-4F84-B1AB-7DD126BE9A1B}" srcOrd="1" destOrd="0" presId="urn:microsoft.com/office/officeart/2008/layout/HalfCircleOrganizationChart"/>
    <dgm:cxn modelId="{97DAB56F-41D7-4048-BC11-ED9F3E3BB3F7}" srcId="{3D8DE3D8-7FE4-4EFC-94DD-FDA7AAB2B1D2}" destId="{BD924224-FCE1-4A34-9673-FB63B07F4050}" srcOrd="2" destOrd="0" parTransId="{3AB707C9-BAE1-4B10-9B72-5E0BB5AB07DB}" sibTransId="{2DA04CD5-B6ED-495B-A4DC-29C150572620}"/>
    <dgm:cxn modelId="{FB01D9A6-C478-410A-9966-0750825B9215}" srcId="{3D8DE3D8-7FE4-4EFC-94DD-FDA7AAB2B1D2}" destId="{BD010DDB-B4C6-4CFA-9A70-B97126EED699}" srcOrd="5" destOrd="0" parTransId="{249BDDE5-0F8F-4025-8821-0DCDE9E08021}" sibTransId="{65B6CA39-F83B-46A5-8B8F-935677B33CD8}"/>
    <dgm:cxn modelId="{F3AB9F8E-542F-41CE-BE76-3BDE477B96CE}" type="presOf" srcId="{BD924224-FCE1-4A34-9673-FB63B07F4050}" destId="{7D9977CD-1F3C-429F-9467-ABF802BF809D}" srcOrd="0" destOrd="0" presId="urn:microsoft.com/office/officeart/2008/layout/HalfCircleOrganizationChart"/>
    <dgm:cxn modelId="{A5287CEF-0CDE-479D-ADDE-13ECA93BE3E8}" type="presOf" srcId="{BD010DDB-B4C6-4CFA-9A70-B97126EED699}" destId="{7A0C5C8B-4C12-414E-8083-DE40376FEDE2}" srcOrd="0" destOrd="0" presId="urn:microsoft.com/office/officeart/2008/layout/HalfCircleOrganizationChart"/>
    <dgm:cxn modelId="{9E147A83-B39B-4E84-809A-7F1458B1B7E0}" type="presOf" srcId="{BD010DDB-B4C6-4CFA-9A70-B97126EED699}" destId="{F087CF76-31BA-402D-8E54-0583B4E18493}" srcOrd="1" destOrd="0" presId="urn:microsoft.com/office/officeart/2008/layout/HalfCircleOrganizationChart"/>
    <dgm:cxn modelId="{63E061F1-CC74-40B6-80B9-AFE67AB0DB37}" type="presOf" srcId="{69795FF5-0F1B-46AC-AF1E-6EF57C37F8CA}" destId="{EEB4DE5A-764C-453E-9EDF-805D7CAD8D02}" srcOrd="1" destOrd="0" presId="urn:microsoft.com/office/officeart/2008/layout/HalfCircleOrganizationChart"/>
    <dgm:cxn modelId="{3F4E3E1B-A0C6-431C-9A3D-614E5D223504}" srcId="{3D8DE3D8-7FE4-4EFC-94DD-FDA7AAB2B1D2}" destId="{69795FF5-0F1B-46AC-AF1E-6EF57C37F8CA}" srcOrd="3" destOrd="0" parTransId="{0672FEDC-25D3-458B-8FC3-B136F0E3AFDE}" sibTransId="{36E32CAE-B104-4A9A-B256-18A96828CCA3}"/>
    <dgm:cxn modelId="{05C3129F-7DAB-4DD7-A0F6-455368DC3A30}" type="presOf" srcId="{93137D54-4114-47B8-B5A2-3126FD4EF968}" destId="{B465C666-5ABE-497B-BE7B-AE94E6C6A7BE}" srcOrd="1" destOrd="0" presId="urn:microsoft.com/office/officeart/2008/layout/HalfCircleOrganizationChart"/>
    <dgm:cxn modelId="{CA5B9DE1-92DF-490F-8815-8B9D25B00702}" type="presOf" srcId="{506277CC-49D7-439A-99C2-F6FE07FCD9AC}" destId="{B863D664-519D-4241-A52B-DC860049EF18}" srcOrd="1" destOrd="0" presId="urn:microsoft.com/office/officeart/2008/layout/HalfCircleOrganizationChart"/>
    <dgm:cxn modelId="{9FC7494D-C494-4A92-8DDD-A341077583D4}" srcId="{3D8DE3D8-7FE4-4EFC-94DD-FDA7AAB2B1D2}" destId="{506277CC-49D7-439A-99C2-F6FE07FCD9AC}" srcOrd="4" destOrd="0" parTransId="{4D4EC56D-3E79-419A-A31F-5BFB78594EA4}" sibTransId="{3BD4AEF1-22DB-4C8E-8EFE-97D4DE3CEC78}"/>
    <dgm:cxn modelId="{8745614F-464B-46CD-A556-D869241089DB}" srcId="{3D8DE3D8-7FE4-4EFC-94DD-FDA7AAB2B1D2}" destId="{93137D54-4114-47B8-B5A2-3126FD4EF968}" srcOrd="0" destOrd="0" parTransId="{1BA5A523-FFEB-44E4-9BE1-CD1922901F78}" sibTransId="{F97B4DDD-7D88-4298-8F79-4DF97F0FB718}"/>
    <dgm:cxn modelId="{6B1087FF-30E2-4E2B-849D-8DDC8AB00962}" srcId="{3D8DE3D8-7FE4-4EFC-94DD-FDA7AAB2B1D2}" destId="{88B51B66-399E-4033-9DCF-F5A8DA0BBD78}" srcOrd="1" destOrd="0" parTransId="{278DC119-AA32-415F-B7DF-169CD0548635}" sibTransId="{2F2FA7A1-A19A-4F63-A1D7-09D64DD6DC44}"/>
    <dgm:cxn modelId="{1A4D2B17-471F-4E28-8538-2994C78BF51E}" type="presOf" srcId="{88B51B66-399E-4033-9DCF-F5A8DA0BBD78}" destId="{550EE3A6-052A-4F2B-8E6B-8D4AF013359F}" srcOrd="0" destOrd="0" presId="urn:microsoft.com/office/officeart/2008/layout/HalfCircleOrganizationChart"/>
    <dgm:cxn modelId="{A4F2B716-5F5A-4032-8F1B-2D85458B3830}" type="presParOf" srcId="{A68AE2E4-92AC-4C22-A506-9A351C8B54C4}" destId="{C349188F-F00E-4328-B70F-D9ADDFC4B1A4}" srcOrd="0" destOrd="0" presId="urn:microsoft.com/office/officeart/2008/layout/HalfCircleOrganizationChart"/>
    <dgm:cxn modelId="{462DD48E-03A7-4B4D-A102-6EDE3743ACFF}" type="presParOf" srcId="{C349188F-F00E-4328-B70F-D9ADDFC4B1A4}" destId="{20991EFD-9526-4159-8EDC-0C23A0BEA55D}" srcOrd="0" destOrd="0" presId="urn:microsoft.com/office/officeart/2008/layout/HalfCircleOrganizationChart"/>
    <dgm:cxn modelId="{32BC107E-F418-4367-A98B-89AA8C559A4F}" type="presParOf" srcId="{20991EFD-9526-4159-8EDC-0C23A0BEA55D}" destId="{D22CE765-07E4-455F-82C6-4CE650A34719}" srcOrd="0" destOrd="0" presId="urn:microsoft.com/office/officeart/2008/layout/HalfCircleOrganizationChart"/>
    <dgm:cxn modelId="{945CF361-A416-4D63-8696-BA43CAE4E1DA}" type="presParOf" srcId="{20991EFD-9526-4159-8EDC-0C23A0BEA55D}" destId="{DAF0068A-F2C3-4358-B424-39AAC6D23DC6}" srcOrd="1" destOrd="0" presId="urn:microsoft.com/office/officeart/2008/layout/HalfCircleOrganizationChart"/>
    <dgm:cxn modelId="{E491F03B-FF3A-49A3-91AC-DB354D2C1359}" type="presParOf" srcId="{20991EFD-9526-4159-8EDC-0C23A0BEA55D}" destId="{0858CABC-CC3B-44A1-8D8F-8FF95295C85F}" srcOrd="2" destOrd="0" presId="urn:microsoft.com/office/officeart/2008/layout/HalfCircleOrganizationChart"/>
    <dgm:cxn modelId="{F50167D0-F959-42BB-BBB3-B341C1BF01AB}" type="presParOf" srcId="{20991EFD-9526-4159-8EDC-0C23A0BEA55D}" destId="{B465C666-5ABE-497B-BE7B-AE94E6C6A7BE}" srcOrd="3" destOrd="0" presId="urn:microsoft.com/office/officeart/2008/layout/HalfCircleOrganizationChart"/>
    <dgm:cxn modelId="{106B3DAB-0063-402A-AEFE-CDF1A2A10130}" type="presParOf" srcId="{C349188F-F00E-4328-B70F-D9ADDFC4B1A4}" destId="{EF2C0116-781D-471F-A45E-4C62E9DD0BA8}" srcOrd="1" destOrd="0" presId="urn:microsoft.com/office/officeart/2008/layout/HalfCircleOrganizationChart"/>
    <dgm:cxn modelId="{0E1DD18C-09EA-4A55-9D75-767E0712ED5B}" type="presParOf" srcId="{C349188F-F00E-4328-B70F-D9ADDFC4B1A4}" destId="{1CA89EBE-FF22-45D2-92E4-03C18B502BD4}" srcOrd="2" destOrd="0" presId="urn:microsoft.com/office/officeart/2008/layout/HalfCircleOrganizationChart"/>
    <dgm:cxn modelId="{CA4C8DEE-F93A-4F29-83B2-0C301C4D1CB0}" type="presParOf" srcId="{A68AE2E4-92AC-4C22-A506-9A351C8B54C4}" destId="{0F401C65-3508-43ED-84D1-0331A4753A29}" srcOrd="1" destOrd="0" presId="urn:microsoft.com/office/officeart/2008/layout/HalfCircleOrganizationChart"/>
    <dgm:cxn modelId="{1AC43108-A67B-4866-9143-144F7E5AA6FB}" type="presParOf" srcId="{0F401C65-3508-43ED-84D1-0331A4753A29}" destId="{395E04A5-EE2A-4952-A232-A7B2B6F53360}" srcOrd="0" destOrd="0" presId="urn:microsoft.com/office/officeart/2008/layout/HalfCircleOrganizationChart"/>
    <dgm:cxn modelId="{DC01A0C4-2E0B-4B8B-9151-691F56CEAA02}" type="presParOf" srcId="{395E04A5-EE2A-4952-A232-A7B2B6F53360}" destId="{550EE3A6-052A-4F2B-8E6B-8D4AF013359F}" srcOrd="0" destOrd="0" presId="urn:microsoft.com/office/officeart/2008/layout/HalfCircleOrganizationChart"/>
    <dgm:cxn modelId="{32F7B384-A290-4303-9055-AEF7E9868EC7}" type="presParOf" srcId="{395E04A5-EE2A-4952-A232-A7B2B6F53360}" destId="{ED5D275F-3F0C-435B-9A6E-186F7A7C4733}" srcOrd="1" destOrd="0" presId="urn:microsoft.com/office/officeart/2008/layout/HalfCircleOrganizationChart"/>
    <dgm:cxn modelId="{84734ACC-58A8-4FEC-8567-8D554EE6CEDA}" type="presParOf" srcId="{395E04A5-EE2A-4952-A232-A7B2B6F53360}" destId="{7D6CF301-EB79-4C22-9BE7-FCDD6B08BF57}" srcOrd="2" destOrd="0" presId="urn:microsoft.com/office/officeart/2008/layout/HalfCircleOrganizationChart"/>
    <dgm:cxn modelId="{DF6FF555-4E11-421A-829E-1283767AD073}" type="presParOf" srcId="{395E04A5-EE2A-4952-A232-A7B2B6F53360}" destId="{7EC6DBDD-2F77-4F84-B1AB-7DD126BE9A1B}" srcOrd="3" destOrd="0" presId="urn:microsoft.com/office/officeart/2008/layout/HalfCircleOrganizationChart"/>
    <dgm:cxn modelId="{D7511629-200D-4557-AE93-FBEF2738A0FC}" type="presParOf" srcId="{0F401C65-3508-43ED-84D1-0331A4753A29}" destId="{6C19E60A-E894-45C4-9C18-0BF2AE067EFA}" srcOrd="1" destOrd="0" presId="urn:microsoft.com/office/officeart/2008/layout/HalfCircleOrganizationChart"/>
    <dgm:cxn modelId="{0E503D3E-7A09-42BC-9BDB-D8E110E37642}" type="presParOf" srcId="{0F401C65-3508-43ED-84D1-0331A4753A29}" destId="{75D427C7-385A-4D5A-A426-04FEFD83F04A}" srcOrd="2" destOrd="0" presId="urn:microsoft.com/office/officeart/2008/layout/HalfCircleOrganizationChart"/>
    <dgm:cxn modelId="{CA3911EA-1FAA-4CFC-BC27-701AC74EFE1D}" type="presParOf" srcId="{A68AE2E4-92AC-4C22-A506-9A351C8B54C4}" destId="{F2F4C621-9D5F-40AC-9918-2C25A4B0C9F7}" srcOrd="2" destOrd="0" presId="urn:microsoft.com/office/officeart/2008/layout/HalfCircleOrganizationChart"/>
    <dgm:cxn modelId="{024438D6-F1F0-498A-964A-9484C3E82D9A}" type="presParOf" srcId="{F2F4C621-9D5F-40AC-9918-2C25A4B0C9F7}" destId="{C0B7FAA7-4BE3-457B-A111-6860861BDE47}" srcOrd="0" destOrd="0" presId="urn:microsoft.com/office/officeart/2008/layout/HalfCircleOrganizationChart"/>
    <dgm:cxn modelId="{19DEC0E4-A789-4A85-A187-C58D247B81A1}" type="presParOf" srcId="{C0B7FAA7-4BE3-457B-A111-6860861BDE47}" destId="{7D9977CD-1F3C-429F-9467-ABF802BF809D}" srcOrd="0" destOrd="0" presId="urn:microsoft.com/office/officeart/2008/layout/HalfCircleOrganizationChart"/>
    <dgm:cxn modelId="{B216D0F8-5A2A-4E8C-B9B4-4FA6F4E688DA}" type="presParOf" srcId="{C0B7FAA7-4BE3-457B-A111-6860861BDE47}" destId="{3C58283F-C3ED-4516-AB9F-9A58BCF6CE0D}" srcOrd="1" destOrd="0" presId="urn:microsoft.com/office/officeart/2008/layout/HalfCircleOrganizationChart"/>
    <dgm:cxn modelId="{2F8CAD15-5CBF-4F84-8C79-6BC256031A54}" type="presParOf" srcId="{C0B7FAA7-4BE3-457B-A111-6860861BDE47}" destId="{44C875A5-392D-4A9D-A7F0-63549072794B}" srcOrd="2" destOrd="0" presId="urn:microsoft.com/office/officeart/2008/layout/HalfCircleOrganizationChart"/>
    <dgm:cxn modelId="{FEF2201C-5E9B-473A-A19E-DC543F28512A}" type="presParOf" srcId="{C0B7FAA7-4BE3-457B-A111-6860861BDE47}" destId="{3F66FDAD-06B0-4BEE-87E4-62F98F07D956}" srcOrd="3" destOrd="0" presId="urn:microsoft.com/office/officeart/2008/layout/HalfCircleOrganizationChart"/>
    <dgm:cxn modelId="{F5657726-8F5F-456D-BA9E-7719AC8E02F3}" type="presParOf" srcId="{F2F4C621-9D5F-40AC-9918-2C25A4B0C9F7}" destId="{B8E34CA2-E403-4895-9306-38EDE657948D}" srcOrd="1" destOrd="0" presId="urn:microsoft.com/office/officeart/2008/layout/HalfCircleOrganizationChart"/>
    <dgm:cxn modelId="{0F8FC440-EE2D-4063-8E1E-1ED9C5137E87}" type="presParOf" srcId="{F2F4C621-9D5F-40AC-9918-2C25A4B0C9F7}" destId="{A0A2D3BE-22B4-4F4F-A9CA-474F04232813}" srcOrd="2" destOrd="0" presId="urn:microsoft.com/office/officeart/2008/layout/HalfCircleOrganizationChart"/>
    <dgm:cxn modelId="{B24F6867-DDFB-46A8-A325-35F2942DB65C}" type="presParOf" srcId="{A68AE2E4-92AC-4C22-A506-9A351C8B54C4}" destId="{0D79F9BB-C8D8-427E-AED4-6E3C77C9A9EA}" srcOrd="3" destOrd="0" presId="urn:microsoft.com/office/officeart/2008/layout/HalfCircleOrganizationChart"/>
    <dgm:cxn modelId="{94069D80-F506-46AB-BEB9-BDDD5F5FF4F8}" type="presParOf" srcId="{0D79F9BB-C8D8-427E-AED4-6E3C77C9A9EA}" destId="{D16964A6-C366-4C51-B93A-1D36504D1695}" srcOrd="0" destOrd="0" presId="urn:microsoft.com/office/officeart/2008/layout/HalfCircleOrganizationChart"/>
    <dgm:cxn modelId="{97F6A7BC-F2B3-4C20-A3F3-92E989D779D1}" type="presParOf" srcId="{D16964A6-C366-4C51-B93A-1D36504D1695}" destId="{8163A08E-10D0-4467-BEAC-C0BE7577961C}" srcOrd="0" destOrd="0" presId="urn:microsoft.com/office/officeart/2008/layout/HalfCircleOrganizationChart"/>
    <dgm:cxn modelId="{0B8DE72A-3723-43DD-ACDB-00C02B6D232E}" type="presParOf" srcId="{D16964A6-C366-4C51-B93A-1D36504D1695}" destId="{29731E43-1E5D-4011-8253-66CB5430433E}" srcOrd="1" destOrd="0" presId="urn:microsoft.com/office/officeart/2008/layout/HalfCircleOrganizationChart"/>
    <dgm:cxn modelId="{57153AFD-DA85-49AA-8371-64A0D7A62B60}" type="presParOf" srcId="{D16964A6-C366-4C51-B93A-1D36504D1695}" destId="{74A3C26C-55E8-49A1-B591-261963572FB6}" srcOrd="2" destOrd="0" presId="urn:microsoft.com/office/officeart/2008/layout/HalfCircleOrganizationChart"/>
    <dgm:cxn modelId="{15883130-271D-4711-B0A1-D94D990A1D83}" type="presParOf" srcId="{D16964A6-C366-4C51-B93A-1D36504D1695}" destId="{EEB4DE5A-764C-453E-9EDF-805D7CAD8D02}" srcOrd="3" destOrd="0" presId="urn:microsoft.com/office/officeart/2008/layout/HalfCircleOrganizationChart"/>
    <dgm:cxn modelId="{7EFA687D-F295-49D4-BC3B-2312B8FB99A7}" type="presParOf" srcId="{0D79F9BB-C8D8-427E-AED4-6E3C77C9A9EA}" destId="{78B968F5-A39E-4C24-BDFA-D80C597EAE40}" srcOrd="1" destOrd="0" presId="urn:microsoft.com/office/officeart/2008/layout/HalfCircleOrganizationChart"/>
    <dgm:cxn modelId="{7A95272D-BE31-41C7-A789-13DD61634F52}" type="presParOf" srcId="{0D79F9BB-C8D8-427E-AED4-6E3C77C9A9EA}" destId="{2037BAED-C977-4B49-B1E9-47C05073A48A}" srcOrd="2" destOrd="0" presId="urn:microsoft.com/office/officeart/2008/layout/HalfCircleOrganizationChart"/>
    <dgm:cxn modelId="{6D44D929-BF90-4916-AE96-FCE9F958E625}" type="presParOf" srcId="{A68AE2E4-92AC-4C22-A506-9A351C8B54C4}" destId="{C5C97BBA-9640-4EA9-A01A-1D7C9D126E5C}" srcOrd="4" destOrd="0" presId="urn:microsoft.com/office/officeart/2008/layout/HalfCircleOrganizationChart"/>
    <dgm:cxn modelId="{FE950A1B-4432-4E6B-AAE2-E331D108BF2C}" type="presParOf" srcId="{C5C97BBA-9640-4EA9-A01A-1D7C9D126E5C}" destId="{E21AC41A-D34A-466A-BAD7-F4273ED30D76}" srcOrd="0" destOrd="0" presId="urn:microsoft.com/office/officeart/2008/layout/HalfCircleOrganizationChart"/>
    <dgm:cxn modelId="{2399F345-0EBF-4585-9B9B-42649498616F}" type="presParOf" srcId="{E21AC41A-D34A-466A-BAD7-F4273ED30D76}" destId="{A263DF8A-86F8-4D07-A916-B7A8B2C92E91}" srcOrd="0" destOrd="0" presId="urn:microsoft.com/office/officeart/2008/layout/HalfCircleOrganizationChart"/>
    <dgm:cxn modelId="{E49F56CE-69ED-4357-ACA6-A27B63325911}" type="presParOf" srcId="{E21AC41A-D34A-466A-BAD7-F4273ED30D76}" destId="{B65F59A4-9812-464D-BDDD-AC13B13D0C9B}" srcOrd="1" destOrd="0" presId="urn:microsoft.com/office/officeart/2008/layout/HalfCircleOrganizationChart"/>
    <dgm:cxn modelId="{829ABF95-120D-4EF8-B92E-120E97571980}" type="presParOf" srcId="{E21AC41A-D34A-466A-BAD7-F4273ED30D76}" destId="{B1DEB2B9-2040-48C8-BFDF-E6B40260F5D5}" srcOrd="2" destOrd="0" presId="urn:microsoft.com/office/officeart/2008/layout/HalfCircleOrganizationChart"/>
    <dgm:cxn modelId="{B265C02A-695E-428A-9970-8901B2A6C89B}" type="presParOf" srcId="{E21AC41A-D34A-466A-BAD7-F4273ED30D76}" destId="{B863D664-519D-4241-A52B-DC860049EF18}" srcOrd="3" destOrd="0" presId="urn:microsoft.com/office/officeart/2008/layout/HalfCircleOrganizationChart"/>
    <dgm:cxn modelId="{EDF75417-26E5-4531-974C-2A391BEE94A8}" type="presParOf" srcId="{C5C97BBA-9640-4EA9-A01A-1D7C9D126E5C}" destId="{C05999C7-EBF2-495B-9030-4AA4A2D29558}" srcOrd="1" destOrd="0" presId="urn:microsoft.com/office/officeart/2008/layout/HalfCircleOrganizationChart"/>
    <dgm:cxn modelId="{6B901042-47B7-4615-B276-16178C6B600F}" type="presParOf" srcId="{C5C97BBA-9640-4EA9-A01A-1D7C9D126E5C}" destId="{DEB5AE2C-4F00-4ADC-8589-C0CCE4777051}" srcOrd="2" destOrd="0" presId="urn:microsoft.com/office/officeart/2008/layout/HalfCircleOrganizationChart"/>
    <dgm:cxn modelId="{8F1E8DB3-801D-4F3A-B8BA-69A411363995}" type="presParOf" srcId="{A68AE2E4-92AC-4C22-A506-9A351C8B54C4}" destId="{CE26DE66-5416-4170-9B74-FA3883D955EC}" srcOrd="5" destOrd="0" presId="urn:microsoft.com/office/officeart/2008/layout/HalfCircleOrganizationChart"/>
    <dgm:cxn modelId="{A26F4A13-E371-494D-928D-5867E248D702}" type="presParOf" srcId="{CE26DE66-5416-4170-9B74-FA3883D955EC}" destId="{93BE506A-E325-40C7-A178-ACEDEE36134F}" srcOrd="0" destOrd="0" presId="urn:microsoft.com/office/officeart/2008/layout/HalfCircleOrganizationChart"/>
    <dgm:cxn modelId="{312ABC64-7251-4304-A3BA-B9CC4E352A18}" type="presParOf" srcId="{93BE506A-E325-40C7-A178-ACEDEE36134F}" destId="{7A0C5C8B-4C12-414E-8083-DE40376FEDE2}" srcOrd="0" destOrd="0" presId="urn:microsoft.com/office/officeart/2008/layout/HalfCircleOrganizationChart"/>
    <dgm:cxn modelId="{D88C1EF8-7246-4CA9-9ABA-05B25FF55D70}" type="presParOf" srcId="{93BE506A-E325-40C7-A178-ACEDEE36134F}" destId="{B7B041A9-5D4E-4567-8B9B-BF40B61D37B5}" srcOrd="1" destOrd="0" presId="urn:microsoft.com/office/officeart/2008/layout/HalfCircleOrganizationChart"/>
    <dgm:cxn modelId="{0D63A4F4-154E-480F-9168-9B5F9DFC4B5D}" type="presParOf" srcId="{93BE506A-E325-40C7-A178-ACEDEE36134F}" destId="{355BBFDD-9C75-4449-BDBF-8F04C5DC350B}" srcOrd="2" destOrd="0" presId="urn:microsoft.com/office/officeart/2008/layout/HalfCircleOrganizationChart"/>
    <dgm:cxn modelId="{04B78AEE-0253-4A7E-AAD8-760A45411F3A}" type="presParOf" srcId="{93BE506A-E325-40C7-A178-ACEDEE36134F}" destId="{F087CF76-31BA-402D-8E54-0583B4E18493}" srcOrd="3" destOrd="0" presId="urn:microsoft.com/office/officeart/2008/layout/HalfCircleOrganizationChart"/>
    <dgm:cxn modelId="{34C078A3-24CF-4142-9979-709BC950ED37}" type="presParOf" srcId="{CE26DE66-5416-4170-9B74-FA3883D955EC}" destId="{DDFDB8F6-6297-491F-8ECF-560FF0BD039A}" srcOrd="1" destOrd="0" presId="urn:microsoft.com/office/officeart/2008/layout/HalfCircleOrganizationChart"/>
    <dgm:cxn modelId="{AB41DF96-25AF-4C48-823A-56B3A84CC20D}" type="presParOf" srcId="{CE26DE66-5416-4170-9B74-FA3883D955EC}" destId="{42802D2E-218F-4568-B429-A212CB10C931}"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09B32-63ED-46BC-9A0A-9C597695EFB9}" type="datetimeFigureOut">
              <a:rPr lang="en-US" smtClean="0"/>
              <a:t>9/15/2015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28357-6DFA-4AB8-A421-E32B5BB3D88D}" type="slidenum">
              <a:rPr lang="en-US" smtClean="0"/>
              <a:t>‹#›</a:t>
            </a:fld>
            <a:endParaRPr lang="en-US"/>
          </a:p>
        </p:txBody>
      </p:sp>
    </p:spTree>
    <p:extLst>
      <p:ext uri="{BB962C8B-B14F-4D97-AF65-F5344CB8AC3E}">
        <p14:creationId xmlns:p14="http://schemas.microsoft.com/office/powerpoint/2010/main" val="73517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IIARF encourages those who are presenting</a:t>
            </a:r>
            <a:r>
              <a:rPr lang="en-US" baseline="0" dirty="0" smtClean="0"/>
              <a:t> this slideshow to download the full report from The IIA Research Foundation and make it available to their audience.</a:t>
            </a:r>
          </a:p>
          <a:p>
            <a:endParaRPr lang="en-US" baseline="0" dirty="0" smtClean="0"/>
          </a:p>
          <a:p>
            <a:r>
              <a:rPr lang="en-US" baseline="0" dirty="0" smtClean="0"/>
              <a:t>Based on the time available for the presentation the presenter/group discussion leader may want to focus on the top 3-5  risks identified from their perspective. Also, the presenter should briefly mention the other risks listed in the report and encourage attendees to consider their organization’s IT risks, threats and vulnerabilities in relation to the report and compare those during the next annual risk assessment.  Finally, it is suggested that you compare your organization’s action steps to reduce risk to an acceptable level (based on your organization’s risk appetite).  Please remember for each section a list of key questions for IA to ask is provided to help gather information and a list of key activities is also provided for IA to perform.</a:t>
            </a:r>
            <a:endParaRPr lang="en-US" dirty="0"/>
          </a:p>
        </p:txBody>
      </p:sp>
      <p:sp>
        <p:nvSpPr>
          <p:cNvPr id="4" name="Slide Number Placeholder 3"/>
          <p:cNvSpPr>
            <a:spLocks noGrp="1"/>
          </p:cNvSpPr>
          <p:nvPr>
            <p:ph type="sldNum" sz="quarter" idx="10"/>
          </p:nvPr>
        </p:nvSpPr>
        <p:spPr/>
        <p:txBody>
          <a:bodyPr/>
          <a:lstStyle/>
          <a:p>
            <a:fld id="{0B92EE38-F162-D942-B08C-0E148F342DEC}" type="slidenum">
              <a:rPr lang="en-US" smtClean="0"/>
              <a:pPr/>
              <a:t>1</a:t>
            </a:fld>
            <a:endParaRPr lang="en-US" dirty="0"/>
          </a:p>
        </p:txBody>
      </p:sp>
    </p:spTree>
    <p:extLst>
      <p:ext uri="{BB962C8B-B14F-4D97-AF65-F5344CB8AC3E}">
        <p14:creationId xmlns:p14="http://schemas.microsoft.com/office/powerpoint/2010/main" val="42051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76522-B1CE-476B-BC03-B2EAD217CA18}" type="slidenum">
              <a:rPr lang="en-US" smtClean="0"/>
              <a:pPr/>
              <a:t>22</a:t>
            </a:fld>
            <a:endParaRPr lang="en-US" dirty="0"/>
          </a:p>
        </p:txBody>
      </p:sp>
    </p:spTree>
    <p:extLst>
      <p:ext uri="{BB962C8B-B14F-4D97-AF65-F5344CB8AC3E}">
        <p14:creationId xmlns:p14="http://schemas.microsoft.com/office/powerpoint/2010/main" val="255132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what CBOK is &amp; how it benefits the Internal Audit profession.  Emphasis the number of participants  from all over the world and that the 25 CBOK reports are provided to members/other interested parties  to further the profession and strengthen overall organizational governance.</a:t>
            </a:r>
            <a:endParaRPr lang="en-US" dirty="0"/>
          </a:p>
        </p:txBody>
      </p:sp>
      <p:sp>
        <p:nvSpPr>
          <p:cNvPr id="4" name="Slide Number Placeholder 3"/>
          <p:cNvSpPr>
            <a:spLocks noGrp="1"/>
          </p:cNvSpPr>
          <p:nvPr>
            <p:ph type="sldNum" sz="quarter" idx="10"/>
          </p:nvPr>
        </p:nvSpPr>
        <p:spPr/>
        <p:txBody>
          <a:bodyPr/>
          <a:lstStyle/>
          <a:p>
            <a:fld id="{61FB28B7-7FEB-4F4E-9BD0-52CF1C5652F4}" type="slidenum">
              <a:rPr lang="en-US" smtClean="0"/>
              <a:pPr/>
              <a:t>2</a:t>
            </a:fld>
            <a:endParaRPr lang="en-US" dirty="0"/>
          </a:p>
        </p:txBody>
      </p:sp>
    </p:spTree>
    <p:extLst>
      <p:ext uri="{BB962C8B-B14F-4D97-AF65-F5344CB8AC3E}">
        <p14:creationId xmlns:p14="http://schemas.microsoft.com/office/powerpoint/2010/main" val="242944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B28B7-7FEB-4F4E-9BD0-52CF1C5652F4}" type="slidenum">
              <a:rPr lang="en-US" smtClean="0"/>
              <a:pPr/>
              <a:t>3</a:t>
            </a:fld>
            <a:endParaRPr lang="en-US" dirty="0"/>
          </a:p>
        </p:txBody>
      </p:sp>
    </p:spTree>
    <p:extLst>
      <p:ext uri="{BB962C8B-B14F-4D97-AF65-F5344CB8AC3E}">
        <p14:creationId xmlns:p14="http://schemas.microsoft.com/office/powerpoint/2010/main" val="383696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Regions are based on World Bank Categories. Percentages</a:t>
            </a:r>
            <a:r>
              <a:rPr lang="en-US" baseline="0" dirty="0" smtClean="0"/>
              <a:t> are the percentage of total survey responses from that region compared to all survey responses.</a:t>
            </a:r>
            <a:endParaRPr lang="en-US" dirty="0" smtClean="0"/>
          </a:p>
          <a:p>
            <a:r>
              <a:rPr lang="en-US" dirty="0" smtClean="0"/>
              <a:t>North America: 19%</a:t>
            </a:r>
          </a:p>
          <a:p>
            <a:r>
              <a:rPr lang="en-US" dirty="0" smtClean="0"/>
              <a:t>Latin America &amp; Caribbean:</a:t>
            </a:r>
            <a:r>
              <a:rPr lang="en-US" baseline="0" dirty="0" smtClean="0"/>
              <a:t> 14%</a:t>
            </a:r>
          </a:p>
          <a:p>
            <a:r>
              <a:rPr lang="en-US" baseline="0" dirty="0" smtClean="0"/>
              <a:t>Middle East &amp; North Africa: 8%</a:t>
            </a:r>
          </a:p>
          <a:p>
            <a:r>
              <a:rPr lang="en-US" baseline="0" dirty="0" smtClean="0"/>
              <a:t>Sub-Saharan Africa: 6%</a:t>
            </a:r>
          </a:p>
          <a:p>
            <a:r>
              <a:rPr lang="en-US" baseline="0" dirty="0" smtClean="0"/>
              <a:t>Europe &amp; Central Asia: 23%</a:t>
            </a:r>
          </a:p>
          <a:p>
            <a:r>
              <a:rPr lang="en-US" baseline="0" dirty="0" smtClean="0"/>
              <a:t>South Asia: 5%</a:t>
            </a:r>
          </a:p>
          <a:p>
            <a:r>
              <a:rPr lang="en-US" baseline="0" dirty="0" smtClean="0"/>
              <a:t>East Asia &amp; Pacific: 25%</a:t>
            </a:r>
            <a:endParaRPr lang="en-US" dirty="0"/>
          </a:p>
        </p:txBody>
      </p:sp>
      <p:sp>
        <p:nvSpPr>
          <p:cNvPr id="4" name="Slide Number Placeholder 3"/>
          <p:cNvSpPr>
            <a:spLocks noGrp="1"/>
          </p:cNvSpPr>
          <p:nvPr>
            <p:ph type="sldNum" sz="quarter" idx="10"/>
          </p:nvPr>
        </p:nvSpPr>
        <p:spPr/>
        <p:txBody>
          <a:bodyPr/>
          <a:lstStyle/>
          <a:p>
            <a:fld id="{392C3FC3-0F25-4745-9B30-15FF6E010DE3}" type="slidenum">
              <a:rPr lang="en-US" smtClean="0"/>
              <a:pPr/>
              <a:t>4</a:t>
            </a:fld>
            <a:endParaRPr lang="en-US" dirty="0"/>
          </a:p>
        </p:txBody>
      </p:sp>
    </p:spTree>
    <p:extLst>
      <p:ext uri="{BB962C8B-B14F-4D97-AF65-F5344CB8AC3E}">
        <p14:creationId xmlns:p14="http://schemas.microsoft.com/office/powerpoint/2010/main" val="414995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speaker does not necessarily need to say this, but it’s important to remember that each pie chart is based only on those who answered that particular question (in other words, not all 14,518 survey respondents provided an answer to every question.) Below are the specific number of responses for each question shown on the slide.</a:t>
            </a:r>
          </a:p>
          <a:p>
            <a:endParaRPr lang="en-US" baseline="0" dirty="0" smtClean="0"/>
          </a:p>
          <a:p>
            <a:pPr defTabSz="920984">
              <a:defRPr/>
            </a:pPr>
            <a:r>
              <a:rPr lang="en-US" dirty="0"/>
              <a:t>Age was obtained from 12,780 respondents; Organization Type was obtained from 13,032 respondents; Gender was obtained from 14,357 respondents; Staff Level was obtained from 12,716 respondents.</a:t>
            </a:r>
          </a:p>
          <a:p>
            <a:endParaRPr lang="en-US" dirty="0"/>
          </a:p>
        </p:txBody>
      </p:sp>
      <p:sp>
        <p:nvSpPr>
          <p:cNvPr id="4" name="Slide Number Placeholder 3"/>
          <p:cNvSpPr>
            <a:spLocks noGrp="1"/>
          </p:cNvSpPr>
          <p:nvPr>
            <p:ph type="sldNum" sz="quarter" idx="10"/>
          </p:nvPr>
        </p:nvSpPr>
        <p:spPr/>
        <p:txBody>
          <a:bodyPr/>
          <a:lstStyle/>
          <a:p>
            <a:fld id="{392C3FC3-0F25-4745-9B30-15FF6E010DE3}" type="slidenum">
              <a:rPr lang="en-US" smtClean="0"/>
              <a:pPr/>
              <a:t>5</a:t>
            </a:fld>
            <a:endParaRPr lang="en-US" dirty="0"/>
          </a:p>
        </p:txBody>
      </p:sp>
    </p:spTree>
    <p:extLst>
      <p:ext uri="{BB962C8B-B14F-4D97-AF65-F5344CB8AC3E}">
        <p14:creationId xmlns:p14="http://schemas.microsoft.com/office/powerpoint/2010/main" val="99002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share information about the publication of upcoming CBOK</a:t>
            </a:r>
            <a:r>
              <a:rPr lang="en-US" baseline="0" dirty="0" smtClean="0"/>
              <a:t> reports and where to go for the free download.</a:t>
            </a:r>
            <a:endParaRPr lang="en-US" dirty="0"/>
          </a:p>
        </p:txBody>
      </p:sp>
      <p:sp>
        <p:nvSpPr>
          <p:cNvPr id="4" name="Slide Number Placeholder 3"/>
          <p:cNvSpPr>
            <a:spLocks noGrp="1"/>
          </p:cNvSpPr>
          <p:nvPr>
            <p:ph type="sldNum" sz="quarter" idx="10"/>
          </p:nvPr>
        </p:nvSpPr>
        <p:spPr/>
        <p:txBody>
          <a:bodyPr/>
          <a:lstStyle/>
          <a:p>
            <a:fld id="{63279B60-E16D-4EBE-87B9-B716D4CF6EB5}" type="slidenum">
              <a:rPr lang="en-US" smtClean="0"/>
              <a:pPr/>
              <a:t>18</a:t>
            </a:fld>
            <a:endParaRPr lang="en-US" dirty="0"/>
          </a:p>
        </p:txBody>
      </p:sp>
    </p:spTree>
    <p:extLst>
      <p:ext uri="{BB962C8B-B14F-4D97-AF65-F5344CB8AC3E}">
        <p14:creationId xmlns:p14="http://schemas.microsoft.com/office/powerpoint/2010/main" val="213549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reports that will be available for a free download..</a:t>
            </a:r>
            <a:endParaRPr lang="en-US" dirty="0"/>
          </a:p>
        </p:txBody>
      </p:sp>
      <p:sp>
        <p:nvSpPr>
          <p:cNvPr id="4" name="Slide Number Placeholder 3"/>
          <p:cNvSpPr>
            <a:spLocks noGrp="1"/>
          </p:cNvSpPr>
          <p:nvPr>
            <p:ph type="sldNum" sz="quarter" idx="10"/>
          </p:nvPr>
        </p:nvSpPr>
        <p:spPr/>
        <p:txBody>
          <a:bodyPr/>
          <a:lstStyle/>
          <a:p>
            <a:fld id="{63279B60-E16D-4EBE-87B9-B716D4CF6EB5}" type="slidenum">
              <a:rPr lang="en-US" smtClean="0"/>
              <a:pPr/>
              <a:t>19</a:t>
            </a:fld>
            <a:endParaRPr lang="en-US" dirty="0"/>
          </a:p>
        </p:txBody>
      </p:sp>
    </p:spTree>
    <p:extLst>
      <p:ext uri="{BB962C8B-B14F-4D97-AF65-F5344CB8AC3E}">
        <p14:creationId xmlns:p14="http://schemas.microsoft.com/office/powerpoint/2010/main" val="26369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IIARF encourages those who are presenting</a:t>
            </a:r>
            <a:r>
              <a:rPr lang="en-US" baseline="0" dirty="0" smtClean="0"/>
              <a:t> this slideshow to download the full report from The IIA Research Foundation and make it available to their audience.</a:t>
            </a:r>
            <a:endParaRPr lang="en-US" dirty="0"/>
          </a:p>
        </p:txBody>
      </p:sp>
      <p:sp>
        <p:nvSpPr>
          <p:cNvPr id="4" name="Slide Number Placeholder 3"/>
          <p:cNvSpPr>
            <a:spLocks noGrp="1"/>
          </p:cNvSpPr>
          <p:nvPr>
            <p:ph type="sldNum" sz="quarter" idx="10"/>
          </p:nvPr>
        </p:nvSpPr>
        <p:spPr/>
        <p:txBody>
          <a:bodyPr/>
          <a:lstStyle/>
          <a:p>
            <a:fld id="{0B92EE38-F162-D942-B08C-0E148F342DEC}" type="slidenum">
              <a:rPr lang="en-US" smtClean="0"/>
              <a:pPr/>
              <a:t>20</a:t>
            </a:fld>
            <a:endParaRPr lang="en-US" dirty="0"/>
          </a:p>
        </p:txBody>
      </p:sp>
    </p:spTree>
    <p:extLst>
      <p:ext uri="{BB962C8B-B14F-4D97-AF65-F5344CB8AC3E}">
        <p14:creationId xmlns:p14="http://schemas.microsoft.com/office/powerpoint/2010/main" val="48620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76522-B1CE-476B-BC03-B2EAD217CA18}" type="slidenum">
              <a:rPr lang="en-US" smtClean="0"/>
              <a:pPr/>
              <a:t>21</a:t>
            </a:fld>
            <a:endParaRPr lang="en-US" dirty="0"/>
          </a:p>
        </p:txBody>
      </p:sp>
    </p:spTree>
    <p:extLst>
      <p:ext uri="{BB962C8B-B14F-4D97-AF65-F5344CB8AC3E}">
        <p14:creationId xmlns:p14="http://schemas.microsoft.com/office/powerpoint/2010/main" val="344867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auto">
          <a:xfrm>
            <a:off x="630238" y="4978401"/>
            <a:ext cx="5999162" cy="702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a:defRPr sz="3600"/>
            </a:lvl1pPr>
          </a:lstStyle>
          <a:p>
            <a:pPr lvl="0"/>
            <a:r>
              <a:rPr lang="en-US" dirty="0" smtClean="0"/>
              <a:t>Click to edit title</a:t>
            </a:r>
            <a:endParaRPr lang="en-US" dirty="0"/>
          </a:p>
        </p:txBody>
      </p:sp>
      <p:sp>
        <p:nvSpPr>
          <p:cNvPr id="6" name="Title Placeholder 1"/>
          <p:cNvSpPr txBox="1">
            <a:spLocks/>
          </p:cNvSpPr>
          <p:nvPr userDrawn="1"/>
        </p:nvSpPr>
        <p:spPr bwMode="auto">
          <a:xfrm>
            <a:off x="630238" y="5549363"/>
            <a:ext cx="5999162" cy="622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a:bodyPr>
          <a:lstStyle>
            <a:lvl1pPr algn="l" defTabSz="457200" rtl="0" eaLnBrk="1" latinLnBrk="0" hangingPunct="1">
              <a:spcBef>
                <a:spcPct val="0"/>
              </a:spcBef>
              <a:buNone/>
              <a:defRPr sz="3600" kern="1200">
                <a:solidFill>
                  <a:schemeClr val="tx2"/>
                </a:solidFill>
                <a:latin typeface="+mj-lt"/>
                <a:ea typeface="+mj-ea"/>
                <a:cs typeface="+mj-cs"/>
              </a:defRPr>
            </a:lvl1pPr>
          </a:lstStyle>
          <a:p>
            <a:r>
              <a:rPr lang="en-US" sz="2400" dirty="0" smtClean="0">
                <a:solidFill>
                  <a:schemeClr val="accent1">
                    <a:lumMod val="60000"/>
                    <a:lumOff val="40000"/>
                  </a:schemeClr>
                </a:solidFill>
              </a:rPr>
              <a:t>Click to edit sub title</a:t>
            </a:r>
            <a:endParaRPr lang="en-US" sz="2400" dirty="0">
              <a:solidFill>
                <a:schemeClr val="accent1">
                  <a:lumMod val="60000"/>
                  <a:lumOff val="40000"/>
                </a:schemeClr>
              </a:solidFill>
            </a:endParaRPr>
          </a:p>
        </p:txBody>
      </p:sp>
      <p:sp>
        <p:nvSpPr>
          <p:cNvPr id="7" name="Title Placeholder 1"/>
          <p:cNvSpPr txBox="1">
            <a:spLocks/>
          </p:cNvSpPr>
          <p:nvPr userDrawn="1"/>
        </p:nvSpPr>
        <p:spPr bwMode="auto">
          <a:xfrm>
            <a:off x="630238" y="5964225"/>
            <a:ext cx="5999162" cy="622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a:bodyPr>
          <a:lstStyle>
            <a:lvl1pPr algn="l" defTabSz="457200" rtl="0" eaLnBrk="1" latinLnBrk="0" hangingPunct="1">
              <a:spcBef>
                <a:spcPct val="0"/>
              </a:spcBef>
              <a:buNone/>
              <a:defRPr sz="3600" kern="1200">
                <a:solidFill>
                  <a:schemeClr val="tx2"/>
                </a:solidFill>
                <a:latin typeface="+mj-lt"/>
                <a:ea typeface="+mj-ea"/>
                <a:cs typeface="+mj-cs"/>
              </a:defRPr>
            </a:lvl1pPr>
          </a:lstStyle>
          <a:p>
            <a:r>
              <a:rPr lang="en-US" sz="2400" dirty="0" smtClean="0">
                <a:solidFill>
                  <a:schemeClr val="accent5">
                    <a:lumMod val="75000"/>
                  </a:schemeClr>
                </a:solidFill>
              </a:rPr>
              <a:t>Click to edit date</a:t>
            </a:r>
            <a:endParaRPr lang="en-US" sz="2400" dirty="0">
              <a:solidFill>
                <a:schemeClr val="accent5">
                  <a:lumMod val="75000"/>
                </a:schemeClr>
              </a:solidFill>
            </a:endParaRPr>
          </a:p>
        </p:txBody>
      </p:sp>
    </p:spTree>
    <p:extLst>
      <p:ext uri="{BB962C8B-B14F-4D97-AF65-F5344CB8AC3E}">
        <p14:creationId xmlns:p14="http://schemas.microsoft.com/office/powerpoint/2010/main" val="3931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305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382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074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864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803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229621"/>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4982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391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30220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813" r:id="rId6"/>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28131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3606879"/>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0431158"/>
      </p:ext>
    </p:extLst>
  </p:cSld>
  <p:clrMap bg1="lt1" tx1="dk1" bg2="lt2" tx2="dk2" accent1="accent1" accent2="accent2" accent3="accent3" accent4="accent4" accent5="accent5" accent6="accent6" hlink="hlink" folHlink="folHlink"/>
  <p:sldLayoutIdLst>
    <p:sldLayoutId id="2147483787" r:id="rId1"/>
    <p:sldLayoutId id="2147483788" r:id="rId2"/>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Jennifer.burke@crowehorwath.com" TargetMode="External"/><Relationship Id="rId2" Type="http://schemas.openxmlformats.org/officeDocument/2006/relationships/hyperlink" Target="mailto:jamesost@ctbi.com" TargetMode="External"/><Relationship Id="rId1" Type="http://schemas.openxmlformats.org/officeDocument/2006/relationships/slideLayout" Target="../slideLayouts/slideLayout3.xml"/><Relationship Id="rId4" Type="http://schemas.openxmlformats.org/officeDocument/2006/relationships/hyperlink" Target="http://www.linkedin.com/pub/jennifer-burke/3/510/825"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368" y="274638"/>
            <a:ext cx="8920802" cy="1143000"/>
          </a:xfrm>
        </p:spPr>
        <p:txBody>
          <a:bodyPr>
            <a:noAutofit/>
          </a:bodyPr>
          <a:lstStyle/>
          <a:p>
            <a:r>
              <a:rPr lang="en-US" sz="3200" i="1" dirty="0"/>
              <a:t>A Global View of Financial Services Auditing: Challenges, Opportunities, and the Future</a:t>
            </a:r>
          </a:p>
        </p:txBody>
      </p:sp>
      <p:sp>
        <p:nvSpPr>
          <p:cNvPr id="5" name="TextBox 4"/>
          <p:cNvSpPr txBox="1"/>
          <p:nvPr/>
        </p:nvSpPr>
        <p:spPr>
          <a:xfrm>
            <a:off x="535020" y="1789889"/>
            <a:ext cx="3874419" cy="2031325"/>
          </a:xfrm>
          <a:prstGeom prst="rect">
            <a:avLst/>
          </a:prstGeom>
          <a:noFill/>
        </p:spPr>
        <p:txBody>
          <a:bodyPr wrap="square" rtlCol="0">
            <a:spAutoFit/>
          </a:bodyPr>
          <a:lstStyle/>
          <a:p>
            <a:pPr algn="ctr">
              <a:spcAft>
                <a:spcPts val="1200"/>
              </a:spcAft>
            </a:pPr>
            <a:r>
              <a:rPr lang="en-US" sz="2400" b="1" dirty="0" smtClean="0"/>
              <a:t>By </a:t>
            </a:r>
          </a:p>
          <a:p>
            <a:pPr algn="ctr">
              <a:spcAft>
                <a:spcPts val="1200"/>
              </a:spcAft>
            </a:pPr>
            <a:r>
              <a:rPr lang="en-US" sz="2400" b="1" dirty="0"/>
              <a:t>Jennifer </a:t>
            </a:r>
            <a:r>
              <a:rPr lang="en-US" sz="2400" b="1" dirty="0" smtClean="0"/>
              <a:t>F. Burke</a:t>
            </a:r>
            <a:endParaRPr lang="en-US" sz="2400" dirty="0"/>
          </a:p>
          <a:p>
            <a:pPr algn="ctr">
              <a:spcAft>
                <a:spcPts val="1200"/>
              </a:spcAft>
            </a:pPr>
            <a:r>
              <a:rPr lang="en-US" sz="2400" b="1" dirty="0" smtClean="0"/>
              <a:t>and </a:t>
            </a:r>
          </a:p>
          <a:p>
            <a:pPr algn="ctr">
              <a:spcAft>
                <a:spcPts val="1200"/>
              </a:spcAft>
            </a:pPr>
            <a:r>
              <a:rPr lang="en-US" sz="2400" b="1" dirty="0" smtClean="0"/>
              <a:t>Steven E. Jameson</a:t>
            </a:r>
          </a:p>
        </p:txBody>
      </p:sp>
      <p:sp>
        <p:nvSpPr>
          <p:cNvPr id="7" name="TextBox 6"/>
          <p:cNvSpPr txBox="1"/>
          <p:nvPr/>
        </p:nvSpPr>
        <p:spPr>
          <a:xfrm>
            <a:off x="914552" y="4672364"/>
            <a:ext cx="3494887" cy="784830"/>
          </a:xfrm>
          <a:prstGeom prst="rect">
            <a:avLst/>
          </a:prstGeom>
          <a:noFill/>
        </p:spPr>
        <p:txBody>
          <a:bodyPr wrap="square" rtlCol="0">
            <a:spAutoFit/>
          </a:bodyPr>
          <a:lstStyle/>
          <a:p>
            <a:pPr algn="ctr">
              <a:spcAft>
                <a:spcPts val="600"/>
              </a:spcAft>
            </a:pPr>
            <a:r>
              <a:rPr lang="en-US" sz="2000" b="1" i="1" dirty="0" smtClean="0"/>
              <a:t>Available free of charge:</a:t>
            </a:r>
          </a:p>
          <a:p>
            <a:pPr algn="ctr">
              <a:spcAft>
                <a:spcPts val="600"/>
              </a:spcAft>
            </a:pPr>
            <a:r>
              <a:rPr lang="en-US" sz="2000" b="1" i="1" dirty="0" smtClean="0"/>
              <a:t> www.theiia.org/goto/CBOK</a:t>
            </a:r>
            <a:endParaRPr lang="en-US" sz="2000" b="1" i="1" dirty="0"/>
          </a:p>
        </p:txBody>
      </p:sp>
      <p:pic>
        <p:nvPicPr>
          <p:cNvPr id="3" name="Picture 2"/>
          <p:cNvPicPr>
            <a:picLocks noChangeAspect="1"/>
          </p:cNvPicPr>
          <p:nvPr/>
        </p:nvPicPr>
        <p:blipFill>
          <a:blip r:embed="rId3"/>
          <a:stretch>
            <a:fillRect/>
          </a:stretch>
        </p:blipFill>
        <p:spPr>
          <a:xfrm>
            <a:off x="4918559" y="1393193"/>
            <a:ext cx="3141289" cy="4064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9030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Crowded Audit and Risk Committee Agendas</a:t>
            </a:r>
            <a:endParaRPr lang="en-US" sz="3000" dirty="0"/>
          </a:p>
        </p:txBody>
      </p:sp>
      <p:sp>
        <p:nvSpPr>
          <p:cNvPr id="5" name="TextBox 4"/>
          <p:cNvSpPr txBox="1"/>
          <p:nvPr/>
        </p:nvSpPr>
        <p:spPr>
          <a:xfrm>
            <a:off x="457200" y="1524000"/>
            <a:ext cx="338593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Agendas are expanding.</a:t>
            </a:r>
          </a:p>
          <a:p>
            <a:pPr marL="285750" indent="-285750">
              <a:buFont typeface="Arial" panose="020B0604020202020204" pitchFamily="34" charset="0"/>
              <a:buChar char="•"/>
            </a:pPr>
            <a:r>
              <a:rPr lang="en-US" sz="2000" dirty="0" smtClean="0"/>
              <a:t>Shareholder and investor expectations continue to grow.</a:t>
            </a:r>
          </a:p>
          <a:p>
            <a:pPr marL="285750" indent="-285750">
              <a:buFont typeface="Arial" panose="020B0604020202020204" pitchFamily="34" charset="0"/>
              <a:buChar char="•"/>
            </a:pPr>
            <a:r>
              <a:rPr lang="en-US" sz="2000" dirty="0" smtClean="0"/>
              <a:t>Regulatory expectations show no signs of diminishing.</a:t>
            </a:r>
          </a:p>
          <a:p>
            <a:pPr marL="285750" indent="-285750">
              <a:buFont typeface="Arial" panose="020B0604020202020204" pitchFamily="34" charset="0"/>
              <a:buChar char="•"/>
            </a:pPr>
            <a:r>
              <a:rPr lang="en-US" sz="2000" dirty="0" smtClean="0"/>
              <a:t>Boards rely on audit/risk committees to help satisfy fiduciary responsibilities and provide some protection against lawsuits and regulatory actions.</a:t>
            </a:r>
            <a:endParaRPr lang="en-US" sz="2000" dirty="0"/>
          </a:p>
        </p:txBody>
      </p:sp>
      <p:pic>
        <p:nvPicPr>
          <p:cNvPr id="6" name="Picture 5"/>
          <p:cNvPicPr>
            <a:picLocks noChangeAspect="1"/>
          </p:cNvPicPr>
          <p:nvPr/>
        </p:nvPicPr>
        <p:blipFill>
          <a:blip r:embed="rId2"/>
          <a:stretch>
            <a:fillRect/>
          </a:stretch>
        </p:blipFill>
        <p:spPr>
          <a:xfrm>
            <a:off x="3788546" y="1909763"/>
            <a:ext cx="5241509" cy="29078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909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6940825" y="1692322"/>
            <a:ext cx="2014331" cy="3383261"/>
          </a:xfrm>
          <a:prstGeom prst="verticalScroll">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Challenges Due to Elevation of IA</a:t>
            </a:r>
            <a:endParaRPr lang="en-US" dirty="0"/>
          </a:p>
        </p:txBody>
      </p:sp>
      <p:sp>
        <p:nvSpPr>
          <p:cNvPr id="3" name="Content Placeholder 2"/>
          <p:cNvSpPr>
            <a:spLocks noGrp="1"/>
          </p:cNvSpPr>
          <p:nvPr>
            <p:ph idx="1"/>
          </p:nvPr>
        </p:nvSpPr>
        <p:spPr>
          <a:xfrm>
            <a:off x="457200" y="1311966"/>
            <a:ext cx="6420678" cy="4456794"/>
          </a:xfrm>
        </p:spPr>
        <p:txBody>
          <a:bodyPr>
            <a:noAutofit/>
          </a:bodyPr>
          <a:lstStyle/>
          <a:p>
            <a:r>
              <a:rPr lang="en-US" sz="2000" dirty="0" smtClean="0"/>
              <a:t>Good news: IA is increasingly elevated in stature and recognition</a:t>
            </a:r>
          </a:p>
          <a:p>
            <a:pPr lvl="1"/>
            <a:r>
              <a:rPr lang="en-US" sz="1600" dirty="0" smtClean="0"/>
              <a:t>Increased weight and importance assigned to audit recommendations</a:t>
            </a:r>
          </a:p>
          <a:p>
            <a:pPr lvl="1"/>
            <a:r>
              <a:rPr lang="en-US" sz="1600" dirty="0" smtClean="0"/>
              <a:t>More interaction with executives and board members</a:t>
            </a:r>
          </a:p>
          <a:p>
            <a:pPr lvl="1"/>
            <a:r>
              <a:rPr lang="en-US" sz="1600" dirty="0" smtClean="0"/>
              <a:t>First-hand knowledge of and input to strategic initiatives</a:t>
            </a:r>
          </a:p>
          <a:p>
            <a:r>
              <a:rPr lang="en-US" sz="2000" dirty="0" smtClean="0"/>
              <a:t>Bad news: IA is increasingly elevated in stature and recognition—be careful what you ask for!</a:t>
            </a:r>
          </a:p>
          <a:p>
            <a:pPr lvl="1"/>
            <a:r>
              <a:rPr lang="en-US" sz="1600" dirty="0" smtClean="0"/>
              <a:t>Expectations of management, directors, regulators and external auditors have raised the bar</a:t>
            </a:r>
          </a:p>
          <a:p>
            <a:pPr lvl="1"/>
            <a:r>
              <a:rPr lang="en-US" sz="1600" dirty="0" smtClean="0"/>
              <a:t>Stakeholders are often at odds, resulting in inconsistent expectations</a:t>
            </a:r>
          </a:p>
          <a:p>
            <a:pPr lvl="1"/>
            <a:r>
              <a:rPr lang="en-US" sz="1600" dirty="0" smtClean="0"/>
              <a:t>Compliance with IIA </a:t>
            </a:r>
            <a:r>
              <a:rPr lang="en-US" sz="1600" i="1" dirty="0" smtClean="0"/>
              <a:t>Standards</a:t>
            </a:r>
            <a:r>
              <a:rPr lang="en-US" sz="1600" dirty="0" smtClean="0"/>
              <a:t> is no longer enough</a:t>
            </a:r>
          </a:p>
          <a:p>
            <a:pPr lvl="1"/>
            <a:r>
              <a:rPr lang="en-US" sz="1600" dirty="0" smtClean="0"/>
              <a:t>More assistance provided to external auditors and regulators</a:t>
            </a:r>
          </a:p>
          <a:p>
            <a:pPr lvl="1"/>
            <a:r>
              <a:rPr lang="en-US" sz="1600" dirty="0" smtClean="0"/>
              <a:t>Regulatory expectation for IA to “challenge” management</a:t>
            </a:r>
          </a:p>
        </p:txBody>
      </p:sp>
      <p:sp>
        <p:nvSpPr>
          <p:cNvPr id="4" name="TextBox 3"/>
          <p:cNvSpPr txBox="1"/>
          <p:nvPr/>
        </p:nvSpPr>
        <p:spPr>
          <a:xfrm>
            <a:off x="7301948" y="2021030"/>
            <a:ext cx="1477617" cy="2862322"/>
          </a:xfrm>
          <a:prstGeom prst="rect">
            <a:avLst/>
          </a:prstGeom>
          <a:noFill/>
        </p:spPr>
        <p:txBody>
          <a:bodyPr wrap="square" rtlCol="0">
            <a:spAutoFit/>
          </a:bodyPr>
          <a:lstStyle/>
          <a:p>
            <a:pPr algn="ctr"/>
            <a:r>
              <a:rPr lang="en-US" dirty="0" smtClean="0"/>
              <a:t>69% of financial services internal auditors report to the audit committee; 54% across all industries</a:t>
            </a:r>
            <a:endParaRPr lang="en-US" dirty="0"/>
          </a:p>
        </p:txBody>
      </p:sp>
    </p:spTree>
    <p:extLst>
      <p:ext uri="{BB962C8B-B14F-4D97-AF65-F5344CB8AC3E}">
        <p14:creationId xmlns:p14="http://schemas.microsoft.com/office/powerpoint/2010/main" val="449938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Technology Risks</a:t>
            </a:r>
            <a:endParaRPr lang="en-US" dirty="0"/>
          </a:p>
        </p:txBody>
      </p:sp>
      <p:sp>
        <p:nvSpPr>
          <p:cNvPr id="3" name="Content Placeholder 2"/>
          <p:cNvSpPr>
            <a:spLocks noGrp="1"/>
          </p:cNvSpPr>
          <p:nvPr>
            <p:ph idx="1"/>
          </p:nvPr>
        </p:nvSpPr>
        <p:spPr>
          <a:xfrm>
            <a:off x="457200" y="1417638"/>
            <a:ext cx="8229600" cy="4643528"/>
          </a:xfrm>
        </p:spPr>
        <p:txBody>
          <a:bodyPr>
            <a:noAutofit/>
          </a:bodyPr>
          <a:lstStyle/>
          <a:p>
            <a:r>
              <a:rPr lang="en-US" sz="1800" b="1" dirty="0" smtClean="0"/>
              <a:t>Technological capabilities are growing faster than organizations can digest, interpret, assess, and control.</a:t>
            </a:r>
          </a:p>
          <a:p>
            <a:r>
              <a:rPr lang="en-US" sz="1800" dirty="0" smtClean="0"/>
              <a:t>Today’s bank robbers come armed with technology instead of guns  24/7/365 from anywhere.</a:t>
            </a:r>
          </a:p>
          <a:p>
            <a:r>
              <a:rPr lang="en-US" sz="1800" b="1" dirty="0" smtClean="0"/>
              <a:t>Internal auditors in financial sector have much higher levels of activity for general IT risks.</a:t>
            </a:r>
          </a:p>
          <a:p>
            <a:r>
              <a:rPr lang="en-US" sz="1800" dirty="0" smtClean="0"/>
              <a:t>Heavily publicized data breaches increase reputation risk—a matter of “when” you are breached, not “if” you are breached.</a:t>
            </a:r>
          </a:p>
          <a:p>
            <a:r>
              <a:rPr lang="en-US" sz="1800" b="1" dirty="0" smtClean="0"/>
              <a:t>Financial sector sees risk of data breach as more extensive than other sectors (43% vs. 34%).</a:t>
            </a:r>
          </a:p>
          <a:p>
            <a:r>
              <a:rPr lang="en-US" sz="1800" dirty="0" smtClean="0"/>
              <a:t>Big data must be stored, managed, and protected.</a:t>
            </a:r>
          </a:p>
          <a:p>
            <a:r>
              <a:rPr lang="en-US" sz="1800" b="1" dirty="0" smtClean="0"/>
              <a:t>Connectedness—controlling access is no longer limited to locking down workstations.</a:t>
            </a:r>
          </a:p>
          <a:p>
            <a:r>
              <a:rPr lang="en-US" sz="1800" dirty="0" smtClean="0"/>
              <a:t>Having internal expertise on staff to address ever-changing technology risks is challenging.</a:t>
            </a:r>
          </a:p>
          <a:p>
            <a:endParaRPr lang="en-US" sz="1400" dirty="0"/>
          </a:p>
        </p:txBody>
      </p:sp>
    </p:spTree>
    <p:extLst>
      <p:ext uri="{BB962C8B-B14F-4D97-AF65-F5344CB8AC3E}">
        <p14:creationId xmlns:p14="http://schemas.microsoft.com/office/powerpoint/2010/main" val="2473388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Lines of Defense</a:t>
            </a:r>
            <a:endParaRPr lang="en-US" dirty="0"/>
          </a:p>
        </p:txBody>
      </p:sp>
      <p:pic>
        <p:nvPicPr>
          <p:cNvPr id="4" name="Content Placeholder 3"/>
          <p:cNvPicPr>
            <a:picLocks noGrp="1" noChangeAspect="1"/>
          </p:cNvPicPr>
          <p:nvPr>
            <p:ph idx="1"/>
          </p:nvPr>
        </p:nvPicPr>
        <p:blipFill rotWithShape="1">
          <a:blip r:embed="rId2"/>
          <a:srcRect l="33557" t="23921" r="11753" b="12819"/>
          <a:stretch/>
        </p:blipFill>
        <p:spPr>
          <a:xfrm>
            <a:off x="3763617" y="1977196"/>
            <a:ext cx="5155094" cy="3352496"/>
          </a:xfrm>
          <a:prstGeom prst="rect">
            <a:avLst/>
          </a:prstGeom>
        </p:spPr>
      </p:pic>
      <p:sp>
        <p:nvSpPr>
          <p:cNvPr id="5" name="TextBox 4"/>
          <p:cNvSpPr txBox="1"/>
          <p:nvPr/>
        </p:nvSpPr>
        <p:spPr>
          <a:xfrm>
            <a:off x="457200" y="1417638"/>
            <a:ext cx="3306417"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78% of financial sector worldwide follow model.</a:t>
            </a:r>
          </a:p>
          <a:p>
            <a:pPr marL="285750" indent="-285750">
              <a:buFont typeface="Arial" panose="020B0604020202020204" pitchFamily="34" charset="0"/>
              <a:buChar char="•"/>
            </a:pPr>
            <a:r>
              <a:rPr lang="en-US" dirty="0" smtClean="0"/>
              <a:t>All lines should exist</a:t>
            </a:r>
            <a:r>
              <a:rPr lang="en-US" dirty="0"/>
              <a:t>—</a:t>
            </a:r>
            <a:r>
              <a:rPr lang="en-US" dirty="0" smtClean="0"/>
              <a:t>strongest when separate and clearly defined.</a:t>
            </a:r>
          </a:p>
          <a:p>
            <a:pPr marL="285750" indent="-285750">
              <a:buFont typeface="Arial" panose="020B0604020202020204" pitchFamily="34" charset="0"/>
              <a:buChar char="•"/>
            </a:pPr>
            <a:r>
              <a:rPr lang="en-US" dirty="0" smtClean="0"/>
              <a:t>When blended approach exists, apply safeguards:</a:t>
            </a:r>
          </a:p>
          <a:p>
            <a:pPr marL="742950" lvl="1" indent="-285750">
              <a:buFont typeface="Arial" panose="020B0604020202020204" pitchFamily="34" charset="0"/>
              <a:buChar char="•"/>
            </a:pPr>
            <a:r>
              <a:rPr lang="en-US" dirty="0" smtClean="0"/>
              <a:t>Report to AC directly.</a:t>
            </a:r>
          </a:p>
          <a:p>
            <a:pPr marL="742950" lvl="1" indent="-285750">
              <a:buFont typeface="Arial" panose="020B0604020202020204" pitchFamily="34" charset="0"/>
              <a:buChar char="•"/>
            </a:pPr>
            <a:r>
              <a:rPr lang="en-US" dirty="0" smtClean="0"/>
              <a:t>Communicate and document potential risks of combining lines.</a:t>
            </a:r>
          </a:p>
          <a:p>
            <a:pPr marL="742950" lvl="1" indent="-285750">
              <a:buFont typeface="Arial" panose="020B0604020202020204" pitchFamily="34" charset="0"/>
              <a:buChar char="•"/>
            </a:pPr>
            <a:r>
              <a:rPr lang="en-US" dirty="0" smtClean="0"/>
              <a:t>Consider an executive to whom all internal assurance groups report directly.</a:t>
            </a:r>
          </a:p>
          <a:p>
            <a:pPr marL="742950" lvl="1"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491591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35009" cy="1143000"/>
          </a:xfrm>
        </p:spPr>
        <p:txBody>
          <a:bodyPr>
            <a:normAutofit fontScale="90000"/>
          </a:bodyPr>
          <a:lstStyle/>
          <a:p>
            <a:r>
              <a:rPr lang="en-US" dirty="0" smtClean="0"/>
              <a:t>Internal Audit Resources Challenges</a:t>
            </a:r>
            <a:endParaRPr lang="en-US" dirty="0"/>
          </a:p>
        </p:txBody>
      </p:sp>
      <p:sp>
        <p:nvSpPr>
          <p:cNvPr id="3" name="Content Placeholder 2"/>
          <p:cNvSpPr>
            <a:spLocks noGrp="1"/>
          </p:cNvSpPr>
          <p:nvPr>
            <p:ph idx="1"/>
          </p:nvPr>
        </p:nvSpPr>
        <p:spPr>
          <a:xfrm>
            <a:off x="457200" y="1600201"/>
            <a:ext cx="8229600" cy="4151242"/>
          </a:xfrm>
        </p:spPr>
        <p:txBody>
          <a:bodyPr>
            <a:noAutofit/>
          </a:bodyPr>
          <a:lstStyle/>
          <a:p>
            <a:r>
              <a:rPr lang="en-US" sz="2000" dirty="0"/>
              <a:t>Knowledge expectations are broader for IA today</a:t>
            </a:r>
            <a:r>
              <a:rPr lang="en-US" sz="2000" dirty="0" smtClean="0"/>
              <a:t>: </a:t>
            </a:r>
            <a:r>
              <a:rPr lang="en-US" sz="2000" dirty="0"/>
              <a:t>technology, business ops, financial services, communications, regulatory compliance, cybersecurity, privacy, vendor management, business continuity, legal matters, quantitative analysis</a:t>
            </a:r>
            <a:r>
              <a:rPr lang="en-US" sz="2000" dirty="0" smtClean="0"/>
              <a:t>…</a:t>
            </a:r>
          </a:p>
          <a:p>
            <a:r>
              <a:rPr lang="en-US" sz="2000" dirty="0" smtClean="0"/>
              <a:t>Unemployment numbers for auditors and accountants in North America are at an all-time low.</a:t>
            </a:r>
          </a:p>
          <a:p>
            <a:r>
              <a:rPr lang="en-US" sz="2000" dirty="0" smtClean="0"/>
              <a:t>Fewer students are electing degrees in accounting.</a:t>
            </a:r>
          </a:p>
          <a:p>
            <a:r>
              <a:rPr lang="en-US" sz="2000" dirty="0" smtClean="0"/>
              <a:t>Generational differences:</a:t>
            </a:r>
          </a:p>
          <a:p>
            <a:pPr lvl="1"/>
            <a:r>
              <a:rPr lang="en-US" sz="1600" dirty="0" smtClean="0"/>
              <a:t>Work and life balance considerations rate higher for younger generations.</a:t>
            </a:r>
          </a:p>
          <a:p>
            <a:pPr lvl="1"/>
            <a:r>
              <a:rPr lang="en-US" sz="1600" dirty="0" smtClean="0"/>
              <a:t>Flexible work schedules and more generous leave time are becoming more common.</a:t>
            </a:r>
          </a:p>
          <a:p>
            <a:r>
              <a:rPr lang="en-US" sz="2000" dirty="0" smtClean="0"/>
              <a:t>Rotational CAE approach, while providing benefits, may result in continuity and/or independence issues.</a:t>
            </a:r>
          </a:p>
        </p:txBody>
      </p:sp>
    </p:spTree>
    <p:extLst>
      <p:ext uri="{BB962C8B-B14F-4D97-AF65-F5344CB8AC3E}">
        <p14:creationId xmlns:p14="http://schemas.microsoft.com/office/powerpoint/2010/main" val="387877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500270" y="2057826"/>
            <a:ext cx="2352261" cy="3016210"/>
          </a:xfrm>
          <a:prstGeom prst="wedgeRoundRectCallou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997571"/>
          </a:xfrm>
        </p:spPr>
        <p:txBody>
          <a:bodyPr/>
          <a:lstStyle/>
          <a:p>
            <a:r>
              <a:rPr lang="en-US" dirty="0" smtClean="0"/>
              <a:t>Internal Audit Resources</a:t>
            </a:r>
            <a:endParaRPr lang="en-US" dirty="0"/>
          </a:p>
        </p:txBody>
      </p:sp>
      <p:sp>
        <p:nvSpPr>
          <p:cNvPr id="5" name="TextBox 4"/>
          <p:cNvSpPr txBox="1"/>
          <p:nvPr/>
        </p:nvSpPr>
        <p:spPr>
          <a:xfrm>
            <a:off x="377688" y="2057826"/>
            <a:ext cx="2597426" cy="3016210"/>
          </a:xfrm>
          <a:prstGeom prst="rect">
            <a:avLst/>
          </a:prstGeom>
          <a:noFill/>
        </p:spPr>
        <p:txBody>
          <a:bodyPr wrap="square" rtlCol="0">
            <a:spAutoFit/>
          </a:bodyPr>
          <a:lstStyle/>
          <a:p>
            <a:pPr algn="ctr"/>
            <a:r>
              <a:rPr lang="en-US" dirty="0" smtClean="0"/>
              <a:t>“In light of financial services audit functions’ need to evolve their focus from financial risks to more operational risks, the backgrounds of those we are recruiting are also evolving…” –</a:t>
            </a:r>
            <a:r>
              <a:rPr lang="en-US" sz="1400" dirty="0" smtClean="0"/>
              <a:t>Mark Howard, SVP and CAE, USAA, San Antonio, TX</a:t>
            </a:r>
            <a:endParaRPr lang="en-US" sz="1400" dirty="0"/>
          </a:p>
        </p:txBody>
      </p:sp>
      <p:pic>
        <p:nvPicPr>
          <p:cNvPr id="3" name="Picture 2"/>
          <p:cNvPicPr>
            <a:picLocks noChangeAspect="1"/>
          </p:cNvPicPr>
          <p:nvPr/>
        </p:nvPicPr>
        <p:blipFill>
          <a:blip r:embed="rId2"/>
          <a:stretch>
            <a:fillRect/>
          </a:stretch>
        </p:blipFill>
        <p:spPr>
          <a:xfrm>
            <a:off x="3316405" y="1272209"/>
            <a:ext cx="5145083" cy="47788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2033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indent="0">
              <a:buNone/>
            </a:pPr>
            <a:r>
              <a:rPr lang="en-US" sz="2400" dirty="0" smtClean="0"/>
              <a:t>Internal auditors who step up and effectively address the challenges can demonstrate their positive contributions. </a:t>
            </a:r>
          </a:p>
          <a:p>
            <a:pPr marL="0" indent="0">
              <a:buNone/>
            </a:pPr>
            <a:r>
              <a:rPr lang="en-US" sz="2400" dirty="0" smtClean="0"/>
              <a:t> </a:t>
            </a:r>
          </a:p>
          <a:p>
            <a:pPr marL="0" indent="0">
              <a:buNone/>
            </a:pPr>
            <a:r>
              <a:rPr lang="en-US" sz="2400" dirty="0" smtClean="0"/>
              <a:t>They will:</a:t>
            </a:r>
          </a:p>
          <a:p>
            <a:r>
              <a:rPr lang="en-US" sz="2400" dirty="0"/>
              <a:t>B</a:t>
            </a:r>
            <a:r>
              <a:rPr lang="en-US" sz="2400" dirty="0" smtClean="0"/>
              <a:t>e recognized as </a:t>
            </a:r>
            <a:r>
              <a:rPr lang="en-US" sz="2400" b="1" dirty="0" smtClean="0"/>
              <a:t>effective leaders </a:t>
            </a:r>
            <a:r>
              <a:rPr lang="en-US" sz="2400" dirty="0" smtClean="0"/>
              <a:t>and continue to </a:t>
            </a:r>
            <a:r>
              <a:rPr lang="en-US" sz="2400" b="1" dirty="0" smtClean="0"/>
              <a:t>elevate their stature and reputation </a:t>
            </a:r>
            <a:r>
              <a:rPr lang="en-US" sz="2400" dirty="0" smtClean="0"/>
              <a:t>in the workplace</a:t>
            </a:r>
          </a:p>
          <a:p>
            <a:r>
              <a:rPr lang="en-US" sz="2400" dirty="0"/>
              <a:t>L</a:t>
            </a:r>
            <a:r>
              <a:rPr lang="en-US" sz="2400" dirty="0" smtClean="0"/>
              <a:t>ikely get </a:t>
            </a:r>
            <a:r>
              <a:rPr lang="en-US" sz="2400" b="1" dirty="0" smtClean="0"/>
              <a:t>additional challenges </a:t>
            </a:r>
            <a:r>
              <a:rPr lang="en-US" sz="2400" dirty="0" smtClean="0"/>
              <a:t>as their role continues to grow in importance</a:t>
            </a:r>
          </a:p>
          <a:p>
            <a:pPr marL="0" indent="0">
              <a:buNone/>
            </a:pPr>
            <a:endParaRPr lang="en-US" sz="2400" dirty="0" smtClean="0"/>
          </a:p>
          <a:p>
            <a:pPr marL="0" indent="0">
              <a:buNone/>
            </a:pPr>
            <a:r>
              <a:rPr lang="en-US" sz="2400" b="1" dirty="0" smtClean="0"/>
              <a:t>To Be Successful: </a:t>
            </a:r>
            <a:r>
              <a:rPr lang="en-US" sz="2400" dirty="0" smtClean="0"/>
              <a:t>Strive for improvement through innovative techniques and practices, professionalism, continual development, and dedication to the profession.</a:t>
            </a:r>
            <a:endParaRPr lang="en-US" sz="2400" dirty="0"/>
          </a:p>
        </p:txBody>
      </p:sp>
    </p:spTree>
    <p:extLst>
      <p:ext uri="{BB962C8B-B14F-4D97-AF65-F5344CB8AC3E}">
        <p14:creationId xmlns:p14="http://schemas.microsoft.com/office/powerpoint/2010/main" val="192563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49474" y="1762198"/>
            <a:ext cx="3969026" cy="6186309"/>
          </a:xfrm>
          <a:prstGeom prst="rect">
            <a:avLst/>
          </a:prstGeom>
          <a:noFill/>
        </p:spPr>
        <p:txBody>
          <a:bodyPr wrap="square" rtlCol="0">
            <a:spAutoFit/>
          </a:bodyPr>
          <a:lstStyle/>
          <a:p>
            <a:pPr>
              <a:buNone/>
            </a:pPr>
            <a:r>
              <a:rPr lang="en-US" dirty="0" smtClean="0"/>
              <a:t>Steven E. Jameson</a:t>
            </a:r>
          </a:p>
          <a:p>
            <a:pPr>
              <a:buNone/>
            </a:pPr>
            <a:r>
              <a:rPr lang="en-US" dirty="0" smtClean="0"/>
              <a:t>EVP, Chief Internal Audit &amp;</a:t>
            </a:r>
          </a:p>
          <a:p>
            <a:pPr>
              <a:buNone/>
            </a:pPr>
            <a:r>
              <a:rPr lang="en-US" dirty="0" smtClean="0"/>
              <a:t>Risk Officer</a:t>
            </a:r>
          </a:p>
          <a:p>
            <a:pPr>
              <a:buNone/>
            </a:pPr>
            <a:r>
              <a:rPr lang="en-US" dirty="0" smtClean="0"/>
              <a:t>Community Trust Bancorp, Inc.</a:t>
            </a:r>
          </a:p>
          <a:p>
            <a:pPr>
              <a:buNone/>
            </a:pPr>
            <a:r>
              <a:rPr lang="en-US" dirty="0" smtClean="0"/>
              <a:t>606.433.4738 (o)</a:t>
            </a:r>
          </a:p>
          <a:p>
            <a:pPr>
              <a:buNone/>
            </a:pPr>
            <a:endParaRPr lang="en-US" dirty="0"/>
          </a:p>
          <a:p>
            <a:pPr>
              <a:buNone/>
            </a:pPr>
            <a:r>
              <a:rPr lang="en-US" dirty="0" smtClean="0"/>
              <a:t>Email:</a:t>
            </a:r>
          </a:p>
          <a:p>
            <a:pPr>
              <a:buNone/>
            </a:pPr>
            <a:r>
              <a:rPr lang="en-US" dirty="0" smtClean="0">
                <a:hlinkClick r:id="rId2"/>
              </a:rPr>
              <a:t>jamesost@ctbi.com</a:t>
            </a:r>
            <a:r>
              <a:rPr lang="en-US" dirty="0" smtClean="0"/>
              <a:t> </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a:p>
        </p:txBody>
      </p:sp>
      <p:sp>
        <p:nvSpPr>
          <p:cNvPr id="6" name="TextBox 5"/>
          <p:cNvSpPr txBox="1"/>
          <p:nvPr/>
        </p:nvSpPr>
        <p:spPr>
          <a:xfrm>
            <a:off x="463826" y="1727260"/>
            <a:ext cx="3863009" cy="3662541"/>
          </a:xfrm>
          <a:prstGeom prst="rect">
            <a:avLst/>
          </a:prstGeom>
          <a:noFill/>
        </p:spPr>
        <p:txBody>
          <a:bodyPr wrap="square" rtlCol="0">
            <a:spAutoFit/>
          </a:bodyPr>
          <a:lstStyle/>
          <a:p>
            <a:pPr algn="r">
              <a:buNone/>
            </a:pPr>
            <a:r>
              <a:rPr lang="en-US" dirty="0"/>
              <a:t>Jennifer F. Burke, Partner</a:t>
            </a:r>
          </a:p>
          <a:p>
            <a:pPr algn="r">
              <a:buNone/>
            </a:pPr>
            <a:r>
              <a:rPr lang="en-US" dirty="0"/>
              <a:t>Crowe Horwath</a:t>
            </a:r>
          </a:p>
          <a:p>
            <a:pPr algn="r">
              <a:buNone/>
            </a:pPr>
            <a:r>
              <a:rPr lang="en-US" dirty="0"/>
              <a:t>859.280.5160 (o)</a:t>
            </a:r>
          </a:p>
          <a:p>
            <a:pPr algn="r">
              <a:buNone/>
            </a:pPr>
            <a:r>
              <a:rPr lang="en-US" dirty="0"/>
              <a:t>859.221.2613 (c)</a:t>
            </a:r>
          </a:p>
          <a:p>
            <a:pPr algn="r">
              <a:buNone/>
            </a:pPr>
            <a:endParaRPr lang="en-US" dirty="0"/>
          </a:p>
          <a:p>
            <a:pPr algn="r">
              <a:buNone/>
            </a:pPr>
            <a:r>
              <a:rPr lang="en-US" dirty="0"/>
              <a:t>Email:  </a:t>
            </a:r>
            <a:r>
              <a:rPr lang="en-US" dirty="0">
                <a:hlinkClick r:id="rId3"/>
              </a:rPr>
              <a:t>Jennifer.burke@crowehorwath.com</a:t>
            </a:r>
            <a:endParaRPr lang="en-US" dirty="0"/>
          </a:p>
          <a:p>
            <a:pPr algn="r">
              <a:buNone/>
            </a:pPr>
            <a:endParaRPr lang="en-US" sz="1600" dirty="0"/>
          </a:p>
          <a:p>
            <a:pPr algn="r">
              <a:buFont typeface="Wingdings" pitchFamily="2" charset="2"/>
              <a:buNone/>
            </a:pPr>
            <a:r>
              <a:rPr lang="en-US" dirty="0"/>
              <a:t>Twitter</a:t>
            </a:r>
            <a:r>
              <a:rPr lang="en-US" dirty="0" smtClean="0"/>
              <a:t>: </a:t>
            </a:r>
            <a:r>
              <a:rPr lang="en-US" dirty="0"/>
              <a:t>@jenniferfburke</a:t>
            </a:r>
          </a:p>
          <a:p>
            <a:pPr algn="r">
              <a:buFont typeface="Wingdings" pitchFamily="2" charset="2"/>
              <a:buNone/>
            </a:pPr>
            <a:endParaRPr lang="en-US" dirty="0"/>
          </a:p>
          <a:p>
            <a:pPr algn="r">
              <a:buFont typeface="Wingdings" pitchFamily="2" charset="2"/>
              <a:buNone/>
            </a:pPr>
            <a:r>
              <a:rPr lang="en-US" dirty="0"/>
              <a:t>Linked In:  </a:t>
            </a:r>
            <a:r>
              <a:rPr lang="en-US" dirty="0">
                <a:hlinkClick r:id="rId4"/>
              </a:rPr>
              <a:t>http://www.linkedin.com/pub/jennifer-burke/3/510/825</a:t>
            </a:r>
            <a:endParaRPr lang="en-US" dirty="0"/>
          </a:p>
        </p:txBody>
      </p:sp>
      <p:sp>
        <p:nvSpPr>
          <p:cNvPr id="7" name="Title 1"/>
          <p:cNvSpPr>
            <a:spLocks noGrp="1"/>
          </p:cNvSpPr>
          <p:nvPr>
            <p:ph type="title"/>
          </p:nvPr>
        </p:nvSpPr>
        <p:spPr>
          <a:xfrm>
            <a:off x="457200" y="274637"/>
            <a:ext cx="8229600" cy="1602801"/>
          </a:xfrm>
        </p:spPr>
        <p:txBody>
          <a:bodyPr>
            <a:normAutofit/>
          </a:bodyPr>
          <a:lstStyle/>
          <a:p>
            <a:r>
              <a:rPr lang="en-US" sz="4000" dirty="0" smtClean="0"/>
              <a:t>Author Information</a:t>
            </a:r>
            <a:endParaRPr lang="en-US" sz="4000" dirty="0"/>
          </a:p>
        </p:txBody>
      </p:sp>
    </p:spTree>
    <p:extLst>
      <p:ext uri="{BB962C8B-B14F-4D97-AF65-F5344CB8AC3E}">
        <p14:creationId xmlns:p14="http://schemas.microsoft.com/office/powerpoint/2010/main" val="1433093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02801"/>
          </a:xfrm>
        </p:spPr>
        <p:txBody>
          <a:bodyPr>
            <a:normAutofit/>
          </a:bodyPr>
          <a:lstStyle/>
          <a:p>
            <a:r>
              <a:rPr lang="en-US" sz="4000" dirty="0" smtClean="0"/>
              <a:t>CBOK 2015</a:t>
            </a:r>
            <a:r>
              <a:rPr lang="en-US" sz="4000" dirty="0"/>
              <a:t> </a:t>
            </a:r>
            <a:r>
              <a:rPr lang="en-US" sz="4000" dirty="0" smtClean="0"/>
              <a:t>Releases</a:t>
            </a:r>
            <a:endParaRPr lang="en-US" sz="4000" dirty="0"/>
          </a:p>
        </p:txBody>
      </p:sp>
      <p:grpSp>
        <p:nvGrpSpPr>
          <p:cNvPr id="3" name="Group 37"/>
          <p:cNvGrpSpPr/>
          <p:nvPr/>
        </p:nvGrpSpPr>
        <p:grpSpPr>
          <a:xfrm>
            <a:off x="886742" y="2730811"/>
            <a:ext cx="7435517" cy="315080"/>
            <a:chOff x="228600" y="3452884"/>
            <a:chExt cx="8686800" cy="420106"/>
          </a:xfrm>
        </p:grpSpPr>
        <p:cxnSp>
          <p:nvCxnSpPr>
            <p:cNvPr id="30" name="Straight Connector 29"/>
            <p:cNvCxnSpPr/>
            <p:nvPr/>
          </p:nvCxnSpPr>
          <p:spPr>
            <a:xfrm>
              <a:off x="228600" y="3452884"/>
              <a:ext cx="86868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2" name="Straight Connector 31"/>
            <p:cNvCxnSpPr/>
            <p:nvPr/>
          </p:nvCxnSpPr>
          <p:spPr>
            <a:xfrm>
              <a:off x="941696" y="3452884"/>
              <a:ext cx="0" cy="416548"/>
            </a:xfrm>
            <a:prstGeom prst="line">
              <a:avLst/>
            </a:prstGeom>
          </p:spPr>
          <p:style>
            <a:lnRef idx="2">
              <a:schemeClr val="accent4"/>
            </a:lnRef>
            <a:fillRef idx="0">
              <a:schemeClr val="accent4"/>
            </a:fillRef>
            <a:effectRef idx="1">
              <a:schemeClr val="accent4"/>
            </a:effectRef>
            <a:fontRef idx="minor">
              <a:schemeClr val="tx1"/>
            </a:fontRef>
          </p:style>
        </p:cxnSp>
        <p:cxnSp>
          <p:nvCxnSpPr>
            <p:cNvPr id="33" name="Straight Connector 32"/>
            <p:cNvCxnSpPr/>
            <p:nvPr/>
          </p:nvCxnSpPr>
          <p:spPr>
            <a:xfrm>
              <a:off x="2292315" y="3452884"/>
              <a:ext cx="0" cy="416548"/>
            </a:xfrm>
            <a:prstGeom prst="line">
              <a:avLst/>
            </a:prstGeom>
          </p:spPr>
          <p:style>
            <a:lnRef idx="2">
              <a:schemeClr val="accent4"/>
            </a:lnRef>
            <a:fillRef idx="0">
              <a:schemeClr val="accent4"/>
            </a:fillRef>
            <a:effectRef idx="1">
              <a:schemeClr val="accent4"/>
            </a:effectRef>
            <a:fontRef idx="minor">
              <a:schemeClr val="tx1"/>
            </a:fontRef>
          </p:style>
        </p:cxnSp>
        <p:cxnSp>
          <p:nvCxnSpPr>
            <p:cNvPr id="34" name="Straight Connector 33"/>
            <p:cNvCxnSpPr/>
            <p:nvPr/>
          </p:nvCxnSpPr>
          <p:spPr>
            <a:xfrm>
              <a:off x="3667648" y="3452884"/>
              <a:ext cx="0" cy="416548"/>
            </a:xfrm>
            <a:prstGeom prst="line">
              <a:avLst/>
            </a:prstGeom>
          </p:spPr>
          <p:style>
            <a:lnRef idx="2">
              <a:schemeClr val="accent4"/>
            </a:lnRef>
            <a:fillRef idx="0">
              <a:schemeClr val="accent4"/>
            </a:fillRef>
            <a:effectRef idx="1">
              <a:schemeClr val="accent4"/>
            </a:effectRef>
            <a:fontRef idx="minor">
              <a:schemeClr val="tx1"/>
            </a:fontRef>
          </p:style>
        </p:cxnSp>
        <p:cxnSp>
          <p:nvCxnSpPr>
            <p:cNvPr id="35" name="Straight Connector 34"/>
            <p:cNvCxnSpPr/>
            <p:nvPr/>
          </p:nvCxnSpPr>
          <p:spPr>
            <a:xfrm>
              <a:off x="5025990" y="3452884"/>
              <a:ext cx="0" cy="416548"/>
            </a:xfrm>
            <a:prstGeom prst="line">
              <a:avLst/>
            </a:prstGeom>
          </p:spPr>
          <p:style>
            <a:lnRef idx="2">
              <a:schemeClr val="accent4"/>
            </a:lnRef>
            <a:fillRef idx="0">
              <a:schemeClr val="accent4"/>
            </a:fillRef>
            <a:effectRef idx="1">
              <a:schemeClr val="accent4"/>
            </a:effectRef>
            <a:fontRef idx="minor">
              <a:schemeClr val="tx1"/>
            </a:fontRef>
          </p:style>
        </p:cxnSp>
        <p:cxnSp>
          <p:nvCxnSpPr>
            <p:cNvPr id="36" name="Straight Connector 35"/>
            <p:cNvCxnSpPr/>
            <p:nvPr/>
          </p:nvCxnSpPr>
          <p:spPr>
            <a:xfrm>
              <a:off x="6397590" y="3452884"/>
              <a:ext cx="0" cy="416548"/>
            </a:xfrm>
            <a:prstGeom prst="line">
              <a:avLst/>
            </a:prstGeom>
          </p:spPr>
          <p:style>
            <a:lnRef idx="2">
              <a:schemeClr val="accent4"/>
            </a:lnRef>
            <a:fillRef idx="0">
              <a:schemeClr val="accent4"/>
            </a:fillRef>
            <a:effectRef idx="1">
              <a:schemeClr val="accent4"/>
            </a:effectRef>
            <a:fontRef idx="minor">
              <a:schemeClr val="tx1"/>
            </a:fontRef>
          </p:style>
        </p:cxnSp>
        <p:cxnSp>
          <p:nvCxnSpPr>
            <p:cNvPr id="37" name="Straight Connector 36"/>
            <p:cNvCxnSpPr/>
            <p:nvPr/>
          </p:nvCxnSpPr>
          <p:spPr>
            <a:xfrm>
              <a:off x="7778715" y="3456442"/>
              <a:ext cx="0" cy="416548"/>
            </a:xfrm>
            <a:prstGeom prst="line">
              <a:avLst/>
            </a:prstGeom>
          </p:spPr>
          <p:style>
            <a:lnRef idx="2">
              <a:schemeClr val="accent4"/>
            </a:lnRef>
            <a:fillRef idx="0">
              <a:schemeClr val="accent4"/>
            </a:fillRef>
            <a:effectRef idx="1">
              <a:schemeClr val="accent4"/>
            </a:effectRef>
            <a:fontRef idx="minor">
              <a:schemeClr val="tx1"/>
            </a:fontRef>
          </p:style>
        </p:cxnSp>
      </p:grpSp>
      <p:graphicFrame>
        <p:nvGraphicFramePr>
          <p:cNvPr id="53" name="Table 52"/>
          <p:cNvGraphicFramePr>
            <a:graphicFrameLocks noGrp="1"/>
          </p:cNvGraphicFramePr>
          <p:nvPr>
            <p:extLst/>
          </p:nvPr>
        </p:nvGraphicFramePr>
        <p:xfrm>
          <a:off x="733925" y="3064150"/>
          <a:ext cx="7868656" cy="3977426"/>
        </p:xfrm>
        <a:graphic>
          <a:graphicData uri="http://schemas.openxmlformats.org/drawingml/2006/table">
            <a:tbl>
              <a:tblPr firstRow="1" bandRow="1">
                <a:tableStyleId>{2D5ABB26-0587-4C30-8999-92F81FD0307C}</a:tableStyleId>
              </a:tblPr>
              <a:tblGrid>
                <a:gridCol w="1311443"/>
                <a:gridCol w="1405990"/>
                <a:gridCol w="1216894"/>
                <a:gridCol w="1311443"/>
                <a:gridCol w="1311443"/>
                <a:gridCol w="1311443"/>
              </a:tblGrid>
              <a:tr h="291572">
                <a:tc>
                  <a:txBody>
                    <a:bodyPr/>
                    <a:lstStyle/>
                    <a:p>
                      <a:r>
                        <a:rPr lang="en-US" sz="1200" dirty="0" smtClean="0">
                          <a:solidFill>
                            <a:srgbClr val="0F204A"/>
                          </a:solidFill>
                        </a:rPr>
                        <a:t>Jul. 2015</a:t>
                      </a:r>
                      <a:endParaRPr lang="en-US" sz="1200" b="0" dirty="0">
                        <a:solidFill>
                          <a:srgbClr val="0F204A"/>
                        </a:solidFill>
                      </a:endParaRPr>
                    </a:p>
                  </a:txBody>
                  <a:tcPr marL="68580" marR="68580" marT="34290" marB="34290"/>
                </a:tc>
                <a:tc>
                  <a:txBody>
                    <a:bodyPr/>
                    <a:lstStyle/>
                    <a:p>
                      <a:r>
                        <a:rPr lang="en-US" sz="1200" dirty="0" smtClean="0">
                          <a:solidFill>
                            <a:srgbClr val="0F204A"/>
                          </a:solidFill>
                        </a:rPr>
                        <a:t>Aug.</a:t>
                      </a:r>
                      <a:r>
                        <a:rPr lang="en-US" sz="1200" baseline="0" dirty="0" smtClean="0">
                          <a:solidFill>
                            <a:srgbClr val="0F204A"/>
                          </a:solidFill>
                        </a:rPr>
                        <a:t> 2015</a:t>
                      </a:r>
                      <a:endParaRPr lang="en-US" sz="1200" b="0" dirty="0">
                        <a:solidFill>
                          <a:srgbClr val="0F204A"/>
                        </a:solidFill>
                      </a:endParaRPr>
                    </a:p>
                  </a:txBody>
                  <a:tcPr marL="68580" marR="68580" marT="34290" marB="34290"/>
                </a:tc>
                <a:tc>
                  <a:txBody>
                    <a:bodyPr/>
                    <a:lstStyle/>
                    <a:p>
                      <a:r>
                        <a:rPr lang="en-US" sz="1200" dirty="0" smtClean="0">
                          <a:solidFill>
                            <a:srgbClr val="0F204A"/>
                          </a:solidFill>
                        </a:rPr>
                        <a:t>Sept. 2015</a:t>
                      </a:r>
                      <a:endParaRPr lang="en-US" sz="1200" b="0" dirty="0">
                        <a:solidFill>
                          <a:srgbClr val="0F204A"/>
                        </a:solidFill>
                      </a:endParaRPr>
                    </a:p>
                  </a:txBody>
                  <a:tcPr marL="68580" marR="68580" marT="34290" marB="34290"/>
                </a:tc>
                <a:tc>
                  <a:txBody>
                    <a:bodyPr/>
                    <a:lstStyle/>
                    <a:p>
                      <a:r>
                        <a:rPr lang="en-US" sz="1200" dirty="0" smtClean="0">
                          <a:solidFill>
                            <a:srgbClr val="0F204A"/>
                          </a:solidFill>
                        </a:rPr>
                        <a:t>Oct. 2015</a:t>
                      </a:r>
                      <a:endParaRPr lang="en-US" sz="1200" b="0" dirty="0">
                        <a:solidFill>
                          <a:srgbClr val="0F204A"/>
                        </a:solidFill>
                      </a:endParaRPr>
                    </a:p>
                  </a:txBody>
                  <a:tcPr marL="68580" marR="68580" marT="34290" marB="34290"/>
                </a:tc>
                <a:tc>
                  <a:txBody>
                    <a:bodyPr/>
                    <a:lstStyle/>
                    <a:p>
                      <a:r>
                        <a:rPr lang="en-US" sz="1200" dirty="0" smtClean="0">
                          <a:solidFill>
                            <a:srgbClr val="0F204A"/>
                          </a:solidFill>
                        </a:rPr>
                        <a:t>Nov. 2015</a:t>
                      </a:r>
                      <a:endParaRPr lang="en-US" sz="1200" b="0" dirty="0">
                        <a:solidFill>
                          <a:srgbClr val="0F204A"/>
                        </a:solidFill>
                      </a:endParaRPr>
                    </a:p>
                  </a:txBody>
                  <a:tcPr marL="68580" marR="68580" marT="34290" marB="34290"/>
                </a:tc>
                <a:tc>
                  <a:txBody>
                    <a:bodyPr/>
                    <a:lstStyle/>
                    <a:p>
                      <a:r>
                        <a:rPr lang="en-US" sz="1200" dirty="0" smtClean="0">
                          <a:solidFill>
                            <a:srgbClr val="0F204A"/>
                          </a:solidFill>
                        </a:rPr>
                        <a:t>Dec. 2015</a:t>
                      </a:r>
                      <a:endParaRPr lang="en-US" sz="1200" b="0" dirty="0" smtClean="0">
                        <a:solidFill>
                          <a:srgbClr val="0F204A"/>
                        </a:solidFill>
                      </a:endParaRPr>
                    </a:p>
                  </a:txBody>
                  <a:tcPr marL="68580" marR="68580" marT="34290" marB="34290"/>
                </a:tc>
              </a:tr>
              <a:tr h="1623684">
                <a:tc>
                  <a:txBody>
                    <a:bodyPr/>
                    <a:lstStyle/>
                    <a:p>
                      <a:r>
                        <a:rPr lang="en-US" sz="1200" b="0" dirty="0" smtClean="0"/>
                        <a:t>Driving Success in a Changing World: 10 Imperatives for Internal Audit</a:t>
                      </a:r>
                      <a:endParaRPr lang="en-US" sz="1200" b="0" dirty="0"/>
                    </a:p>
                  </a:txBody>
                  <a:tcPr marL="68580" marR="68580" marT="34290" marB="34290"/>
                </a:tc>
                <a:tc>
                  <a:txBody>
                    <a:bodyPr/>
                    <a:lstStyle/>
                    <a:p>
                      <a:r>
                        <a:rPr lang="en-US" sz="1200" b="0" dirty="0" smtClean="0"/>
                        <a:t>Navigating</a:t>
                      </a:r>
                      <a:r>
                        <a:rPr lang="en-US" sz="1200" b="0" baseline="0" dirty="0" smtClean="0"/>
                        <a:t> Technology’s Top 10 Risks: Internal Audit’s Role </a:t>
                      </a:r>
                      <a:endParaRPr lang="en-US" sz="1200" b="0" dirty="0" smtClean="0"/>
                    </a:p>
                    <a:p>
                      <a:endParaRPr lang="en-US" sz="1200" b="0" dirty="0" smtClean="0"/>
                    </a:p>
                    <a:p>
                      <a:r>
                        <a:rPr lang="en-US" sz="1200" b="0" dirty="0" smtClean="0"/>
                        <a:t>Staying a Step Ahead: Internal</a:t>
                      </a:r>
                      <a:r>
                        <a:rPr lang="en-US" sz="1200" b="0" baseline="0" dirty="0" smtClean="0"/>
                        <a:t> Audit’s Use of Technology </a:t>
                      </a:r>
                      <a:endParaRPr lang="en-US" sz="1200" b="0" dirty="0"/>
                    </a:p>
                  </a:txBody>
                  <a:tcPr marL="68580" marR="68580" marT="34290" marB="34290"/>
                </a:tc>
                <a:tc>
                  <a:txBody>
                    <a:bodyPr/>
                    <a:lstStyle/>
                    <a:p>
                      <a:r>
                        <a:rPr lang="en-US" sz="1200" dirty="0" smtClean="0"/>
                        <a:t>A Global</a:t>
                      </a:r>
                      <a:r>
                        <a:rPr lang="en-US" sz="1200" baseline="0" dirty="0" smtClean="0"/>
                        <a:t> View of Financial Services Audits:</a:t>
                      </a:r>
                    </a:p>
                    <a:p>
                      <a:r>
                        <a:rPr lang="en-US" sz="1200" baseline="0" dirty="0" smtClean="0"/>
                        <a:t>Challenges, Opportunities, and the Future </a:t>
                      </a:r>
                      <a:endParaRPr lang="en-US" sz="1200" dirty="0" smtClean="0"/>
                    </a:p>
                    <a:p>
                      <a:endParaRPr lang="en-US" sz="1200" dirty="0" smtClean="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Who Owns Risk?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 Look at Internal Audit’s Changing Role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Combined Assurance: One Language, One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Voice, One View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Responding to Fraud: Exploring Where Internal Auditing Stands </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Public Sector Outlook</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Measuring Internal Audit Value and Performance</a:t>
                      </a:r>
                    </a:p>
                    <a:p>
                      <a:endParaRPr lang="en-US" sz="1200" b="0" dirty="0" smtClean="0"/>
                    </a:p>
                    <a:p>
                      <a:r>
                        <a:rPr lang="en-US" sz="1200" b="0" dirty="0" smtClean="0"/>
                        <a:t>Core Competency Levels for</a:t>
                      </a:r>
                      <a:r>
                        <a:rPr lang="en-US" sz="1200" b="0" baseline="0" dirty="0" smtClean="0"/>
                        <a:t> Internal Auditors</a:t>
                      </a:r>
                    </a:p>
                    <a:p>
                      <a:endParaRPr lang="en-US" sz="1200" b="0"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Interacting with Audit Committees </a:t>
                      </a:r>
                    </a:p>
                  </a:txBody>
                  <a:tcPr marL="68580" marR="68580" marT="34290" marB="34290"/>
                </a:tc>
              </a:tr>
              <a:tr h="536117">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smtClean="0"/>
                    </a:p>
                  </a:txBody>
                  <a:tcPr marL="68580" marR="68580" marT="34290" marB="34290"/>
                </a:tc>
                <a:tc>
                  <a:txBody>
                    <a:bodyPr/>
                    <a:lstStyle/>
                    <a:p>
                      <a:endParaRPr lang="en-US" sz="12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txBody>
                  <a:tcPr marL="68580" marR="68580" marT="34290" marB="34290"/>
                </a:tc>
                <a:tc>
                  <a:txBody>
                    <a:bodyPr/>
                    <a:lstStyle/>
                    <a:p>
                      <a:endParaRPr lang="en-US" sz="1200" dirty="0"/>
                    </a:p>
                  </a:txBody>
                  <a:tcPr marL="68580" marR="68580" marT="34290" marB="34290"/>
                </a:tc>
              </a:tr>
              <a:tr h="520837">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smtClean="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r>
            </a:tbl>
          </a:graphicData>
        </a:graphic>
      </p:graphicFrame>
      <p:graphicFrame>
        <p:nvGraphicFramePr>
          <p:cNvPr id="54" name="Diagram 53"/>
          <p:cNvGraphicFramePr/>
          <p:nvPr>
            <p:extLst/>
          </p:nvPr>
        </p:nvGraphicFramePr>
        <p:xfrm>
          <a:off x="613610" y="1332688"/>
          <a:ext cx="7964907" cy="195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912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188"/>
            <a:ext cx="8229600" cy="758449"/>
          </a:xfrm>
        </p:spPr>
        <p:txBody>
          <a:bodyPr>
            <a:normAutofit fontScale="90000"/>
          </a:bodyPr>
          <a:lstStyle/>
          <a:p>
            <a:r>
              <a:rPr lang="en-US" dirty="0"/>
              <a:t>CBOK </a:t>
            </a:r>
            <a:r>
              <a:rPr lang="en-US" dirty="0" smtClean="0"/>
              <a:t>2016 Releases</a:t>
            </a:r>
            <a:endParaRPr lang="en-US" dirty="0"/>
          </a:p>
        </p:txBody>
      </p:sp>
      <p:graphicFrame>
        <p:nvGraphicFramePr>
          <p:cNvPr id="5" name="Diagram 4"/>
          <p:cNvGraphicFramePr/>
          <p:nvPr>
            <p:extLst/>
          </p:nvPr>
        </p:nvGraphicFramePr>
        <p:xfrm>
          <a:off x="1132619" y="1040860"/>
          <a:ext cx="6805152" cy="2303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733926" y="2542030"/>
            <a:ext cx="7664116" cy="315080"/>
            <a:chOff x="228600" y="3452884"/>
            <a:chExt cx="8686800" cy="420106"/>
          </a:xfrm>
        </p:grpSpPr>
        <p:cxnSp>
          <p:nvCxnSpPr>
            <p:cNvPr id="9" name="Straight Connector 8"/>
            <p:cNvCxnSpPr/>
            <p:nvPr/>
          </p:nvCxnSpPr>
          <p:spPr>
            <a:xfrm>
              <a:off x="228600" y="3452884"/>
              <a:ext cx="86868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a:off x="941696" y="3452884"/>
              <a:ext cx="0" cy="416548"/>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Straight Connector 10"/>
            <p:cNvCxnSpPr/>
            <p:nvPr/>
          </p:nvCxnSpPr>
          <p:spPr>
            <a:xfrm>
              <a:off x="2292315" y="3452884"/>
              <a:ext cx="0" cy="416548"/>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Straight Connector 11"/>
            <p:cNvCxnSpPr/>
            <p:nvPr/>
          </p:nvCxnSpPr>
          <p:spPr>
            <a:xfrm>
              <a:off x="3667648" y="3452884"/>
              <a:ext cx="0" cy="416548"/>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a:xfrm>
              <a:off x="5025990" y="3452884"/>
              <a:ext cx="0" cy="416548"/>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Straight Connector 13"/>
            <p:cNvCxnSpPr/>
            <p:nvPr/>
          </p:nvCxnSpPr>
          <p:spPr>
            <a:xfrm>
              <a:off x="6397590" y="3452884"/>
              <a:ext cx="0" cy="416548"/>
            </a:xfrm>
            <a:prstGeom prst="line">
              <a:avLst/>
            </a:prstGeom>
          </p:spPr>
          <p:style>
            <a:lnRef idx="2">
              <a:schemeClr val="accent4"/>
            </a:lnRef>
            <a:fillRef idx="0">
              <a:schemeClr val="accent4"/>
            </a:fillRef>
            <a:effectRef idx="1">
              <a:schemeClr val="accent4"/>
            </a:effectRef>
            <a:fontRef idx="minor">
              <a:schemeClr val="tx1"/>
            </a:fontRef>
          </p:style>
        </p:cxnSp>
        <p:cxnSp>
          <p:nvCxnSpPr>
            <p:cNvPr id="15" name="Straight Connector 14"/>
            <p:cNvCxnSpPr/>
            <p:nvPr/>
          </p:nvCxnSpPr>
          <p:spPr>
            <a:xfrm>
              <a:off x="7778715" y="3456442"/>
              <a:ext cx="0" cy="416548"/>
            </a:xfrm>
            <a:prstGeom prst="line">
              <a:avLst/>
            </a:prstGeom>
          </p:spPr>
          <p:style>
            <a:lnRef idx="2">
              <a:schemeClr val="accent4"/>
            </a:lnRef>
            <a:fillRef idx="0">
              <a:schemeClr val="accent4"/>
            </a:fillRef>
            <a:effectRef idx="1">
              <a:schemeClr val="accent4"/>
            </a:effectRef>
            <a:fontRef idx="minor">
              <a:schemeClr val="tx1"/>
            </a:fontRef>
          </p:style>
        </p:cxnSp>
      </p:grpSp>
      <p:graphicFrame>
        <p:nvGraphicFramePr>
          <p:cNvPr id="16" name="Table 15"/>
          <p:cNvGraphicFramePr>
            <a:graphicFrameLocks noGrp="1"/>
          </p:cNvGraphicFramePr>
          <p:nvPr>
            <p:extLst/>
          </p:nvPr>
        </p:nvGraphicFramePr>
        <p:xfrm>
          <a:off x="733926" y="2933906"/>
          <a:ext cx="7664117" cy="2803210"/>
        </p:xfrm>
        <a:graphic>
          <a:graphicData uri="http://schemas.openxmlformats.org/drawingml/2006/table">
            <a:tbl>
              <a:tblPr firstRow="1" bandRow="1">
                <a:tableStyleId>{2D5ABB26-0587-4C30-8999-92F81FD0307C}</a:tableStyleId>
              </a:tblPr>
              <a:tblGrid>
                <a:gridCol w="1269045"/>
                <a:gridCol w="1377750"/>
                <a:gridCol w="1185263"/>
                <a:gridCol w="1277353"/>
                <a:gridCol w="1277353"/>
                <a:gridCol w="1277353"/>
              </a:tblGrid>
              <a:tr h="235876">
                <a:tc>
                  <a:txBody>
                    <a:bodyPr/>
                    <a:lstStyle/>
                    <a:p>
                      <a:r>
                        <a:rPr lang="en-US" sz="1200" dirty="0" smtClean="0">
                          <a:solidFill>
                            <a:srgbClr val="0F204A"/>
                          </a:solidFill>
                        </a:rPr>
                        <a:t>Jan. 2016</a:t>
                      </a:r>
                      <a:endParaRPr lang="en-US" sz="1200" b="0" dirty="0">
                        <a:solidFill>
                          <a:srgbClr val="0F204A"/>
                        </a:solidFill>
                      </a:endParaRPr>
                    </a:p>
                  </a:txBody>
                  <a:tcPr marL="68580" marR="68580" marT="34290" marB="34290"/>
                </a:tc>
                <a:tc>
                  <a:txBody>
                    <a:bodyPr/>
                    <a:lstStyle/>
                    <a:p>
                      <a:r>
                        <a:rPr lang="en-US" sz="1200" dirty="0" smtClean="0">
                          <a:solidFill>
                            <a:srgbClr val="0F204A"/>
                          </a:solidFill>
                        </a:rPr>
                        <a:t>Feb.</a:t>
                      </a:r>
                      <a:r>
                        <a:rPr lang="en-US" sz="1200" baseline="0" dirty="0" smtClean="0">
                          <a:solidFill>
                            <a:srgbClr val="0F204A"/>
                          </a:solidFill>
                        </a:rPr>
                        <a:t> 2016</a:t>
                      </a:r>
                      <a:endParaRPr lang="en-US" sz="1200" b="0" dirty="0">
                        <a:solidFill>
                          <a:srgbClr val="0F204A"/>
                        </a:solidFill>
                      </a:endParaRPr>
                    </a:p>
                  </a:txBody>
                  <a:tcPr marL="68580" marR="68580" marT="34290" marB="34290"/>
                </a:tc>
                <a:tc>
                  <a:txBody>
                    <a:bodyPr/>
                    <a:lstStyle/>
                    <a:p>
                      <a:r>
                        <a:rPr lang="en-US" sz="1200" dirty="0" smtClean="0">
                          <a:solidFill>
                            <a:srgbClr val="0F204A"/>
                          </a:solidFill>
                        </a:rPr>
                        <a:t>Mar.</a:t>
                      </a:r>
                      <a:r>
                        <a:rPr lang="en-US" sz="1200" baseline="0" dirty="0" smtClean="0">
                          <a:solidFill>
                            <a:srgbClr val="0F204A"/>
                          </a:solidFill>
                        </a:rPr>
                        <a:t> 2016</a:t>
                      </a:r>
                      <a:endParaRPr lang="en-US" sz="1200" b="0" dirty="0">
                        <a:solidFill>
                          <a:srgbClr val="0F204A"/>
                        </a:solidFill>
                      </a:endParaRPr>
                    </a:p>
                  </a:txBody>
                  <a:tcPr marL="68580" marR="68580" marT="34290" marB="34290"/>
                </a:tc>
                <a:tc>
                  <a:txBody>
                    <a:bodyPr/>
                    <a:lstStyle/>
                    <a:p>
                      <a:r>
                        <a:rPr lang="en-US" sz="1200" dirty="0" smtClean="0">
                          <a:solidFill>
                            <a:srgbClr val="0F204A"/>
                          </a:solidFill>
                        </a:rPr>
                        <a:t>Apr. 2016</a:t>
                      </a:r>
                      <a:endParaRPr lang="en-US" sz="1200" b="0" dirty="0">
                        <a:solidFill>
                          <a:srgbClr val="0F204A"/>
                        </a:solidFill>
                      </a:endParaRPr>
                    </a:p>
                  </a:txBody>
                  <a:tcPr marL="68580" marR="68580" marT="34290" marB="34290"/>
                </a:tc>
                <a:tc>
                  <a:txBody>
                    <a:bodyPr/>
                    <a:lstStyle/>
                    <a:p>
                      <a:r>
                        <a:rPr lang="en-US" sz="1200" dirty="0" smtClean="0">
                          <a:solidFill>
                            <a:srgbClr val="0F204A"/>
                          </a:solidFill>
                        </a:rPr>
                        <a:t>May 2016</a:t>
                      </a:r>
                      <a:endParaRPr lang="en-US" sz="1200" b="0" dirty="0">
                        <a:solidFill>
                          <a:srgbClr val="0F204A"/>
                        </a:solidFill>
                      </a:endParaRPr>
                    </a:p>
                  </a:txBody>
                  <a:tcPr marL="68580" marR="68580" marT="34290" marB="34290"/>
                </a:tc>
                <a:tc>
                  <a:txBody>
                    <a:bodyPr/>
                    <a:lstStyle/>
                    <a:p>
                      <a:r>
                        <a:rPr lang="en-US" sz="1200" dirty="0" smtClean="0">
                          <a:solidFill>
                            <a:srgbClr val="0F204A"/>
                          </a:solidFill>
                        </a:rPr>
                        <a:t>Jun. 2016</a:t>
                      </a:r>
                      <a:endParaRPr lang="en-US" sz="1200" b="0" dirty="0" smtClean="0">
                        <a:solidFill>
                          <a:srgbClr val="0F204A"/>
                        </a:solidFill>
                      </a:endParaRPr>
                    </a:p>
                  </a:txBody>
                  <a:tcPr marL="68580" marR="68580" marT="34290" marB="34290"/>
                </a:tc>
              </a:tr>
              <a:tr h="19513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The Skills Most Desired by I</a:t>
                      </a:r>
                      <a:r>
                        <a:rPr lang="en-US" sz="1200" baseline="0" dirty="0" smtClean="0">
                          <a:latin typeface="+mn-lt"/>
                        </a:rPr>
                        <a:t>A </a:t>
                      </a:r>
                      <a:r>
                        <a:rPr lang="en-US" sz="1200" dirty="0" smtClean="0">
                          <a:latin typeface="+mn-lt"/>
                        </a:rPr>
                        <a:t>Managers for Their Staffs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mn-lt"/>
                        </a:rPr>
                        <a:t>Use of Third Parties by Internal Audit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a:txBody>
                  <a:tcPr marL="68580" marR="68580" marT="34290" marB="34290"/>
                </a:tc>
                <a:tc>
                  <a:txBody>
                    <a:bodyPr/>
                    <a:lstStyle/>
                    <a:p>
                      <a:r>
                        <a:rPr lang="en-US" sz="1200" b="0" dirty="0" smtClean="0">
                          <a:latin typeface="+mn-lt"/>
                        </a:rPr>
                        <a:t>CAE Career Path</a:t>
                      </a:r>
                    </a:p>
                    <a:p>
                      <a:endParaRPr lang="en-US" sz="1200" b="0" dirty="0" smtClean="0">
                        <a:latin typeface="+mn-lt"/>
                      </a:endParaRPr>
                    </a:p>
                    <a:p>
                      <a:r>
                        <a:rPr lang="en-US" sz="1200" b="0" dirty="0" smtClean="0">
                          <a:latin typeface="+mn-lt"/>
                        </a:rPr>
                        <a:t>Women in IA: Representation</a:t>
                      </a:r>
                      <a:r>
                        <a:rPr lang="en-US" sz="1200" b="0" baseline="0" dirty="0" smtClean="0">
                          <a:latin typeface="+mn-lt"/>
                        </a:rPr>
                        <a:t> and Trends</a:t>
                      </a:r>
                      <a:endParaRPr lang="en-US" sz="1200" b="0" dirty="0" smtClean="0">
                        <a:latin typeface="+mn-l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mn-lt"/>
                        </a:rPr>
                        <a:t>Maturity Levels for IA</a:t>
                      </a:r>
                      <a:r>
                        <a:rPr lang="en-US" sz="1200" b="0" baseline="0" dirty="0" smtClean="0">
                          <a:latin typeface="+mn-lt"/>
                        </a:rPr>
                        <a:t> </a:t>
                      </a:r>
                      <a:r>
                        <a:rPr lang="en-US" sz="1200" b="0" dirty="0" smtClean="0">
                          <a:latin typeface="+mn-lt"/>
                        </a:rPr>
                        <a:t>Dept. Around the World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How to Evaluate</a:t>
                      </a:r>
                      <a:r>
                        <a:rPr lang="en-US" sz="1200" baseline="0" dirty="0" smtClean="0">
                          <a:latin typeface="+mn-lt"/>
                        </a:rPr>
                        <a:t> and Motivate Your Staff</a:t>
                      </a:r>
                      <a:endParaRPr lang="en-US" sz="12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mn-lt"/>
                      </a:endParaRPr>
                    </a:p>
                  </a:txBody>
                  <a:tcPr marL="68580" marR="68580" marT="34290" marB="34290"/>
                </a:tc>
                <a:tc>
                  <a:txBody>
                    <a:bodyPr/>
                    <a:lstStyle/>
                    <a:p>
                      <a:r>
                        <a:rPr lang="en-US" sz="1200" dirty="0" smtClean="0">
                          <a:latin typeface="+mn-lt"/>
                        </a:rPr>
                        <a:t>Certifications Held by Internal Auditors</a:t>
                      </a:r>
                    </a:p>
                    <a:p>
                      <a:endParaRPr lang="en-US" sz="12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Ethical Pressures Faced by Internal Auditors</a:t>
                      </a:r>
                    </a:p>
                    <a:p>
                      <a:endParaRPr lang="en-US" sz="1200" dirty="0" smtClean="0">
                        <a:latin typeface="+mn-l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IIA </a:t>
                      </a:r>
                      <a:r>
                        <a:rPr lang="en-US" sz="1200" i="1" dirty="0" smtClean="0">
                          <a:latin typeface="+mn-lt"/>
                        </a:rPr>
                        <a:t>Standards</a:t>
                      </a:r>
                      <a:r>
                        <a:rPr lang="en-US" sz="1200" dirty="0" smtClean="0">
                          <a:latin typeface="+mn-lt"/>
                        </a:rPr>
                        <a:t>: Conformance and Trends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Quality Assurance and Improvement Program Trends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a:txBody>
                  <a:tcPr marL="68580" marR="68580" marT="34290" marB="34290"/>
                </a:tc>
                <a:tc>
                  <a:txBody>
                    <a:bodyPr/>
                    <a:lstStyle/>
                    <a:p>
                      <a:r>
                        <a:rPr lang="en-US" sz="1200" b="0" dirty="0" smtClean="0">
                          <a:latin typeface="+mn-lt"/>
                        </a:rPr>
                        <a:t>Integrated Reporting</a:t>
                      </a:r>
                    </a:p>
                    <a:p>
                      <a:endParaRPr lang="en-US" sz="1200" b="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Organizational Governance: Internal Audit's Role</a:t>
                      </a:r>
                    </a:p>
                    <a:p>
                      <a:endParaRPr lang="en-US" sz="1200" b="0" dirty="0" smtClean="0">
                        <a:latin typeface="+mn-lt"/>
                      </a:endParaRPr>
                    </a:p>
                  </a:txBody>
                  <a:tcPr marL="68580" marR="68580" marT="34290" marB="34290"/>
                </a:tc>
              </a:tr>
              <a:tr h="6004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mn-lt"/>
                      </a:endParaRPr>
                    </a:p>
                  </a:txBody>
                  <a:tcPr marL="68580" marR="68580" marT="34290" marB="34290"/>
                </a:tc>
                <a:tc>
                  <a:txBody>
                    <a:bodyPr/>
                    <a:lstStyle/>
                    <a:p>
                      <a:endParaRPr lang="en-US" sz="1200" dirty="0">
                        <a:latin typeface="+mn-l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a:txBody>
                  <a:tcPr marL="68580" marR="68580" marT="34290" marB="34290"/>
                </a:tc>
                <a:tc>
                  <a:txBody>
                    <a:bodyPr/>
                    <a:lstStyle/>
                    <a:p>
                      <a:endParaRPr lang="en-US" sz="1200" dirty="0">
                        <a:latin typeface="+mn-l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a:txBody>
                  <a:tcPr marL="68580" marR="68580" marT="34290" marB="34290"/>
                </a:tc>
                <a:tc>
                  <a:txBody>
                    <a:bodyPr/>
                    <a:lstStyle/>
                    <a:p>
                      <a:endParaRPr lang="en-US" sz="1200" dirty="0">
                        <a:latin typeface="+mn-lt"/>
                      </a:endParaRPr>
                    </a:p>
                  </a:txBody>
                  <a:tcPr marL="68580" marR="68580" marT="34290" marB="34290"/>
                </a:tc>
              </a:tr>
            </a:tbl>
          </a:graphicData>
        </a:graphic>
      </p:graphicFrame>
    </p:spTree>
    <p:extLst>
      <p:ext uri="{BB962C8B-B14F-4D97-AF65-F5344CB8AC3E}">
        <p14:creationId xmlns:p14="http://schemas.microsoft.com/office/powerpoint/2010/main" val="1756701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CBOK 2015 Practitioner Study</a:t>
            </a:r>
            <a:br>
              <a:rPr lang="en-US" dirty="0" smtClean="0"/>
            </a:br>
            <a:endParaRPr lang="en-US" sz="1600" dirty="0"/>
          </a:p>
        </p:txBody>
      </p:sp>
      <p:sp>
        <p:nvSpPr>
          <p:cNvPr id="3" name="Content Placeholder 2"/>
          <p:cNvSpPr>
            <a:spLocks noGrp="1"/>
          </p:cNvSpPr>
          <p:nvPr>
            <p:ph idx="1"/>
          </p:nvPr>
        </p:nvSpPr>
        <p:spPr>
          <a:xfrm>
            <a:off x="457200" y="1225686"/>
            <a:ext cx="8229600" cy="4900478"/>
          </a:xfrm>
        </p:spPr>
        <p:txBody>
          <a:bodyPr>
            <a:normAutofit fontScale="85000" lnSpcReduction="10000"/>
          </a:bodyPr>
          <a:lstStyle/>
          <a:p>
            <a:pPr marL="346075" indent="-284163">
              <a:lnSpc>
                <a:spcPct val="120000"/>
              </a:lnSpc>
            </a:pPr>
            <a:r>
              <a:rPr lang="en-ZA" sz="2800" dirty="0" smtClean="0"/>
              <a:t>CBOK is t</a:t>
            </a:r>
            <a:r>
              <a:rPr lang="en-US" sz="2800" dirty="0" smtClean="0"/>
              <a:t>he Global Internal Audit Common Body of Knowledge</a:t>
            </a:r>
            <a:r>
              <a:rPr lang="en-US" dirty="0" smtClean="0"/>
              <a:t>:</a:t>
            </a:r>
          </a:p>
          <a:p>
            <a:pPr lvl="1">
              <a:lnSpc>
                <a:spcPct val="120000"/>
              </a:lnSpc>
              <a:spcBef>
                <a:spcPts val="1800"/>
              </a:spcBef>
            </a:pPr>
            <a:r>
              <a:rPr lang="en-US" dirty="0" smtClean="0">
                <a:solidFill>
                  <a:schemeClr val="tx1"/>
                </a:solidFill>
              </a:rPr>
              <a:t>The </a:t>
            </a:r>
            <a:r>
              <a:rPr lang="en-US" dirty="0">
                <a:solidFill>
                  <a:schemeClr val="tx1"/>
                </a:solidFill>
              </a:rPr>
              <a:t>global practitioner survey is the largest ongoing study of internal audit professionals in the </a:t>
            </a:r>
            <a:r>
              <a:rPr lang="en-US" dirty="0" smtClean="0">
                <a:solidFill>
                  <a:schemeClr val="tx1"/>
                </a:solidFill>
              </a:rPr>
              <a:t>world.</a:t>
            </a:r>
          </a:p>
          <a:p>
            <a:pPr lvl="1">
              <a:lnSpc>
                <a:spcPct val="120000"/>
              </a:lnSpc>
              <a:spcBef>
                <a:spcPts val="1800"/>
              </a:spcBef>
            </a:pPr>
            <a:r>
              <a:rPr lang="en-US" dirty="0" smtClean="0">
                <a:solidFill>
                  <a:schemeClr val="tx1"/>
                </a:solidFill>
              </a:rPr>
              <a:t>More </a:t>
            </a:r>
            <a:r>
              <a:rPr lang="en-US" dirty="0">
                <a:solidFill>
                  <a:schemeClr val="tx1"/>
                </a:solidFill>
              </a:rPr>
              <a:t>than 25 free reports about practitioners and the profession will be released from July 2015 to July </a:t>
            </a:r>
            <a:r>
              <a:rPr lang="en-US" dirty="0" smtClean="0">
                <a:solidFill>
                  <a:schemeClr val="tx1"/>
                </a:solidFill>
              </a:rPr>
              <a:t>2016.</a:t>
            </a:r>
          </a:p>
          <a:p>
            <a:pPr lvl="1">
              <a:lnSpc>
                <a:spcPct val="120000"/>
              </a:lnSpc>
              <a:spcBef>
                <a:spcPts val="1800"/>
              </a:spcBef>
            </a:pPr>
            <a:r>
              <a:rPr lang="en-US" dirty="0" smtClean="0">
                <a:solidFill>
                  <a:schemeClr val="tx1"/>
                </a:solidFill>
              </a:rPr>
              <a:t>Download </a:t>
            </a:r>
            <a:r>
              <a:rPr lang="en-US" dirty="0">
                <a:solidFill>
                  <a:schemeClr val="tx1"/>
                </a:solidFill>
              </a:rPr>
              <a:t>free reports from the CBOK Resource Exchange at The IIA website at any time (www.theiia.org/goto/CBOK).</a:t>
            </a:r>
          </a:p>
          <a:p>
            <a:pPr marL="341313" indent="-280988"/>
            <a:endParaRPr lang="en-US" dirty="0" smtClean="0"/>
          </a:p>
          <a:p>
            <a:pPr marL="795338" lvl="1" indent="-331788"/>
            <a:endParaRPr lang="en-US" dirty="0" smtClean="0"/>
          </a:p>
          <a:p>
            <a:pPr marL="463550" lvl="1" indent="0">
              <a:buNone/>
            </a:pPr>
            <a:endParaRPr lang="en-ZA" dirty="0" smtClean="0"/>
          </a:p>
        </p:txBody>
      </p:sp>
    </p:spTree>
    <p:extLst>
      <p:ext uri="{BB962C8B-B14F-4D97-AF65-F5344CB8AC3E}">
        <p14:creationId xmlns:p14="http://schemas.microsoft.com/office/powerpoint/2010/main" val="4113430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288" y="274638"/>
            <a:ext cx="8229600" cy="1143000"/>
          </a:xfrm>
        </p:spPr>
        <p:txBody>
          <a:bodyPr>
            <a:noAutofit/>
          </a:bodyPr>
          <a:lstStyle/>
          <a:p>
            <a:r>
              <a:rPr lang="en-US" sz="3200" b="1" dirty="0"/>
              <a:t>YOUR </a:t>
            </a:r>
            <a:r>
              <a:rPr lang="en-US" sz="3200" b="1" dirty="0" smtClean="0"/>
              <a:t>DONATION DOLLARS </a:t>
            </a:r>
            <a:r>
              <a:rPr lang="en-US" sz="3200" b="1" dirty="0"/>
              <a:t>AT WORK</a:t>
            </a:r>
          </a:p>
        </p:txBody>
      </p:sp>
      <p:sp>
        <p:nvSpPr>
          <p:cNvPr id="5" name="TextBox 4"/>
          <p:cNvSpPr txBox="1"/>
          <p:nvPr/>
        </p:nvSpPr>
        <p:spPr>
          <a:xfrm>
            <a:off x="830072" y="1336358"/>
            <a:ext cx="3843528" cy="3170099"/>
          </a:xfrm>
          <a:prstGeom prst="rect">
            <a:avLst/>
          </a:prstGeom>
          <a:noFill/>
        </p:spPr>
        <p:txBody>
          <a:bodyPr wrap="square" rtlCol="0">
            <a:spAutoFit/>
          </a:bodyPr>
          <a:lstStyle/>
          <a:p>
            <a:pPr algn="ctr"/>
            <a:r>
              <a:rPr lang="en-US" sz="2000" dirty="0" smtClean="0"/>
              <a:t>FREE thanks </a:t>
            </a:r>
            <a:r>
              <a:rPr lang="en-US" sz="2000" dirty="0"/>
              <a:t>to generous contributions from individuals, organizations, </a:t>
            </a:r>
            <a:r>
              <a:rPr lang="en-US" sz="2000" dirty="0" err="1" smtClean="0"/>
              <a:t>IIA</a:t>
            </a:r>
            <a:r>
              <a:rPr lang="en-US" sz="2000" dirty="0" smtClean="0"/>
              <a:t> chapters, </a:t>
            </a:r>
            <a:r>
              <a:rPr lang="en-US" sz="2000" dirty="0"/>
              <a:t>and </a:t>
            </a:r>
            <a:r>
              <a:rPr lang="en-US" sz="2000" dirty="0" err="1" smtClean="0"/>
              <a:t>IIA</a:t>
            </a:r>
            <a:r>
              <a:rPr lang="en-US" sz="2000" dirty="0" smtClean="0"/>
              <a:t> institutes </a:t>
            </a:r>
            <a:r>
              <a:rPr lang="en-US" sz="2000" dirty="0"/>
              <a:t>around </a:t>
            </a:r>
            <a:r>
              <a:rPr lang="en-US" sz="2000" dirty="0" smtClean="0"/>
              <a:t>the world.</a:t>
            </a:r>
          </a:p>
          <a:p>
            <a:pPr algn="ctr"/>
            <a:endParaRPr lang="en-US" sz="2000" dirty="0"/>
          </a:p>
          <a:p>
            <a:pPr algn="ctr"/>
            <a:r>
              <a:rPr lang="en-US" sz="2000" b="1" dirty="0" smtClean="0"/>
              <a:t>Download your FREE </a:t>
            </a:r>
            <a:br>
              <a:rPr lang="en-US" sz="2000" b="1" dirty="0" smtClean="0"/>
            </a:br>
            <a:r>
              <a:rPr lang="en-US" sz="2000" b="1" dirty="0" smtClean="0"/>
              <a:t>copy today at the </a:t>
            </a:r>
          </a:p>
          <a:p>
            <a:pPr algn="ctr"/>
            <a:r>
              <a:rPr lang="en-US" sz="2000" b="1" dirty="0" smtClean="0"/>
              <a:t>CBOK Resource Exchange.</a:t>
            </a:r>
          </a:p>
          <a:p>
            <a:pPr algn="ctr"/>
            <a:endParaRPr lang="en-US" sz="2000" b="1" dirty="0"/>
          </a:p>
          <a:p>
            <a:pPr algn="ctr"/>
            <a:r>
              <a:rPr lang="en-US" sz="2000" b="1" i="1" dirty="0"/>
              <a:t>www.theiia.org/goto/CBOK</a:t>
            </a:r>
            <a:endParaRPr lang="en-US" sz="2000" dirty="0"/>
          </a:p>
        </p:txBody>
      </p:sp>
      <p:sp>
        <p:nvSpPr>
          <p:cNvPr id="2" name="TextBox 1"/>
          <p:cNvSpPr txBox="1"/>
          <p:nvPr/>
        </p:nvSpPr>
        <p:spPr>
          <a:xfrm>
            <a:off x="915098" y="4773753"/>
            <a:ext cx="3673475" cy="707886"/>
          </a:xfrm>
          <a:prstGeom prst="rect">
            <a:avLst/>
          </a:prstGeom>
          <a:noFill/>
        </p:spPr>
        <p:txBody>
          <a:bodyPr wrap="square" rtlCol="0">
            <a:spAutoFit/>
          </a:bodyPr>
          <a:lstStyle/>
          <a:p>
            <a:pPr algn="ctr"/>
            <a:r>
              <a:rPr lang="en-US" sz="2000" dirty="0"/>
              <a:t>This report was generously</a:t>
            </a:r>
          </a:p>
          <a:p>
            <a:pPr algn="ctr"/>
            <a:r>
              <a:rPr lang="en-US" sz="2000" dirty="0"/>
              <a:t> sponsored by </a:t>
            </a:r>
          </a:p>
        </p:txBody>
      </p:sp>
      <p:pic>
        <p:nvPicPr>
          <p:cNvPr id="7" name="Picture 6"/>
          <p:cNvPicPr>
            <a:picLocks noChangeAspect="1"/>
          </p:cNvPicPr>
          <p:nvPr/>
        </p:nvPicPr>
        <p:blipFill>
          <a:blip r:embed="rId3"/>
          <a:stretch>
            <a:fillRect/>
          </a:stretch>
        </p:blipFill>
        <p:spPr>
          <a:xfrm>
            <a:off x="5293313" y="1417638"/>
            <a:ext cx="3141289" cy="406400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535" y="5643609"/>
            <a:ext cx="2664599" cy="393586"/>
          </a:xfrm>
          <a:prstGeom prst="rect">
            <a:avLst/>
          </a:prstGeom>
        </p:spPr>
      </p:pic>
    </p:spTree>
    <p:extLst>
      <p:ext uri="{BB962C8B-B14F-4D97-AF65-F5344CB8AC3E}">
        <p14:creationId xmlns:p14="http://schemas.microsoft.com/office/powerpoint/2010/main" val="3045206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About The IIA Research Foundation</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CBOK is administered through The IIA Research Foundation (IIARF), which has provided groundbreaking research for the internal audit profession for the past four decades. Through initiatives that explore current issues, emerging trends, and future needs, The IIARF has been a driving force behind the evolution and advancement of the profession</a:t>
            </a:r>
            <a:r>
              <a:rPr lang="en-US" sz="2400" dirty="0" smtClean="0"/>
              <a:t>.	</a:t>
            </a:r>
            <a:r>
              <a:rPr lang="en-US" dirty="0" smtClean="0"/>
              <a:t/>
            </a:r>
            <a:br>
              <a:rPr lang="en-US" dirty="0" smtClean="0"/>
            </a:br>
            <a:r>
              <a:rPr lang="en-US" dirty="0" smtClean="0"/>
              <a:t>				</a:t>
            </a:r>
          </a:p>
          <a:p>
            <a:pPr marL="0" indent="0">
              <a:buNone/>
            </a:pPr>
            <a:r>
              <a:rPr lang="en-US" sz="2400" dirty="0"/>
              <a:t>	</a:t>
            </a:r>
            <a:r>
              <a:rPr lang="en-US" sz="2400" dirty="0" smtClean="0"/>
              <a:t>			For more information, visit:</a:t>
            </a:r>
            <a:r>
              <a:rPr lang="en-US" b="1" dirty="0" smtClean="0"/>
              <a:t/>
            </a:r>
            <a:br>
              <a:rPr lang="en-US" b="1" dirty="0" smtClean="0"/>
            </a:br>
            <a:r>
              <a:rPr lang="en-US" b="1" dirty="0" smtClean="0"/>
              <a:t>			www.theiia.org/Research</a:t>
            </a:r>
          </a:p>
          <a:p>
            <a:pPr marL="0" indent="0">
              <a:buNone/>
            </a:pPr>
            <a:endParaRPr lang="en-US" dirty="0"/>
          </a:p>
        </p:txBody>
      </p:sp>
    </p:spTree>
    <p:extLst>
      <p:ext uri="{BB962C8B-B14F-4D97-AF65-F5344CB8AC3E}">
        <p14:creationId xmlns:p14="http://schemas.microsoft.com/office/powerpoint/2010/main" val="4209143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and Disclaimer</a:t>
            </a:r>
            <a:endParaRPr lang="en-US" dirty="0"/>
          </a:p>
        </p:txBody>
      </p:sp>
      <p:sp>
        <p:nvSpPr>
          <p:cNvPr id="3" name="Content Placeholder 2"/>
          <p:cNvSpPr>
            <a:spLocks noGrp="1"/>
          </p:cNvSpPr>
          <p:nvPr>
            <p:ph idx="1"/>
          </p:nvPr>
        </p:nvSpPr>
        <p:spPr/>
        <p:txBody>
          <a:bodyPr>
            <a:normAutofit/>
          </a:bodyPr>
          <a:lstStyle/>
          <a:p>
            <a:pPr>
              <a:spcAft>
                <a:spcPts val="2400"/>
              </a:spcAft>
            </a:pPr>
            <a:r>
              <a:rPr lang="en-US" sz="2400" dirty="0"/>
              <a:t>The IIARF publishes this document for information and educational purposes only. IIARF does not provide legal or accounting advice and makes no warranty as to any legal or accounting results through its publication of this document. When legal or accounting issues arise, professional assistance should be sought and retained.</a:t>
            </a:r>
          </a:p>
          <a:p>
            <a:r>
              <a:rPr lang="en-US" sz="2400" dirty="0"/>
              <a:t>Copyright © 2015 by The Institute of Internal Auditors Research Foundation (IIARF). All rights reserved. For permission to reproduce or quote, please contact research@theiia.org.</a:t>
            </a:r>
          </a:p>
        </p:txBody>
      </p:sp>
    </p:spTree>
    <p:extLst>
      <p:ext uri="{BB962C8B-B14F-4D97-AF65-F5344CB8AC3E}">
        <p14:creationId xmlns:p14="http://schemas.microsoft.com/office/powerpoint/2010/main" val="2710665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CBOK 2015 Practitioner Survey</a:t>
            </a:r>
            <a:br>
              <a:rPr lang="en-US" dirty="0" smtClean="0"/>
            </a:br>
            <a:endParaRPr lang="en-US" sz="1600" dirty="0"/>
          </a:p>
        </p:txBody>
      </p:sp>
      <p:sp>
        <p:nvSpPr>
          <p:cNvPr id="3" name="Content Placeholder 2"/>
          <p:cNvSpPr>
            <a:spLocks noGrp="1"/>
          </p:cNvSpPr>
          <p:nvPr>
            <p:ph idx="1"/>
          </p:nvPr>
        </p:nvSpPr>
        <p:spPr>
          <a:xfrm>
            <a:off x="457200" y="1225686"/>
            <a:ext cx="8229600" cy="4900478"/>
          </a:xfrm>
        </p:spPr>
        <p:txBody>
          <a:bodyPr>
            <a:normAutofit/>
          </a:bodyPr>
          <a:lstStyle/>
          <a:p>
            <a:pPr marL="346075" indent="-284163"/>
            <a:r>
              <a:rPr lang="en-ZA" sz="2400" dirty="0" smtClean="0"/>
              <a:t>Practitioner Survey Results</a:t>
            </a:r>
          </a:p>
          <a:p>
            <a:pPr lvl="1"/>
            <a:r>
              <a:rPr lang="en-US" sz="2400" dirty="0">
                <a:solidFill>
                  <a:schemeClr val="tx1"/>
                </a:solidFill>
              </a:rPr>
              <a:t>Survey </a:t>
            </a:r>
            <a:r>
              <a:rPr lang="en-US" sz="2400" dirty="0" smtClean="0">
                <a:solidFill>
                  <a:schemeClr val="tx1"/>
                </a:solidFill>
              </a:rPr>
              <a:t>completed April </a:t>
            </a:r>
            <a:r>
              <a:rPr lang="en-US" sz="2400" dirty="0">
                <a:solidFill>
                  <a:schemeClr val="tx1"/>
                </a:solidFill>
              </a:rPr>
              <a:t>1, </a:t>
            </a:r>
            <a:r>
              <a:rPr lang="en-US" sz="2400" dirty="0" smtClean="0">
                <a:solidFill>
                  <a:schemeClr val="tx1"/>
                </a:solidFill>
              </a:rPr>
              <a:t>2015</a:t>
            </a:r>
          </a:p>
          <a:p>
            <a:pPr lvl="1"/>
            <a:r>
              <a:rPr lang="en-US" sz="2400" dirty="0" smtClean="0">
                <a:solidFill>
                  <a:schemeClr val="tx1"/>
                </a:solidFill>
              </a:rPr>
              <a:t>14,518 usable survey responses</a:t>
            </a:r>
          </a:p>
          <a:p>
            <a:pPr marL="457200" lvl="1" indent="0">
              <a:buNone/>
            </a:pPr>
            <a:endParaRPr lang="en-US" sz="2400" dirty="0" smtClean="0"/>
          </a:p>
          <a:p>
            <a:pPr marL="341313" indent="-280988"/>
            <a:r>
              <a:rPr lang="en-ZA" sz="2400" dirty="0" smtClean="0"/>
              <a:t>Participation Levels</a:t>
            </a:r>
          </a:p>
          <a:p>
            <a:pPr marL="795338" lvl="1" indent="-331788"/>
            <a:r>
              <a:rPr lang="en-US" sz="2400" dirty="0" smtClean="0">
                <a:solidFill>
                  <a:schemeClr val="tx1"/>
                </a:solidFill>
              </a:rPr>
              <a:t>100% representation from IIA institutes</a:t>
            </a:r>
          </a:p>
          <a:p>
            <a:pPr marL="795338" lvl="1" indent="-331788"/>
            <a:r>
              <a:rPr lang="en-US" sz="2400" dirty="0" smtClean="0">
                <a:solidFill>
                  <a:schemeClr val="tx1"/>
                </a:solidFill>
              </a:rPr>
              <a:t>Responses from 166 countries</a:t>
            </a:r>
          </a:p>
          <a:p>
            <a:pPr marL="795338" lvl="1" indent="-331788"/>
            <a:r>
              <a:rPr lang="en-US" sz="2400" dirty="0" smtClean="0">
                <a:solidFill>
                  <a:schemeClr val="tx1"/>
                </a:solidFill>
              </a:rPr>
              <a:t>23 languages</a:t>
            </a:r>
          </a:p>
          <a:p>
            <a:pPr marL="463550" lvl="1" indent="0">
              <a:buNone/>
            </a:pPr>
            <a:endParaRPr lang="en-US" dirty="0" smtClean="0"/>
          </a:p>
          <a:p>
            <a:pPr marL="463550" lvl="1" indent="0">
              <a:buNone/>
            </a:pPr>
            <a:endParaRPr lang="en-ZA" dirty="0" smtClean="0"/>
          </a:p>
        </p:txBody>
      </p:sp>
    </p:spTree>
    <p:extLst>
      <p:ext uri="{BB962C8B-B14F-4D97-AF65-F5344CB8AC3E}">
        <p14:creationId xmlns:p14="http://schemas.microsoft.com/office/powerpoint/2010/main" val="793997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CBOK 2015 Practitioner Study</a:t>
            </a:r>
            <a:br>
              <a:rPr lang="en-US" dirty="0" smtClean="0"/>
            </a:br>
            <a:endParaRPr lang="en-US" sz="16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3066"/>
          <a:stretch/>
        </p:blipFill>
        <p:spPr>
          <a:xfrm>
            <a:off x="457200" y="1162515"/>
            <a:ext cx="8431942" cy="4476285"/>
          </a:xfrm>
          <a:prstGeom prst="rect">
            <a:avLst/>
          </a:prstGeom>
        </p:spPr>
      </p:pic>
    </p:spTree>
    <p:extLst>
      <p:ext uri="{BB962C8B-B14F-4D97-AF65-F5344CB8AC3E}">
        <p14:creationId xmlns:p14="http://schemas.microsoft.com/office/powerpoint/2010/main" val="1554558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890"/>
            <a:ext cx="8229600" cy="1229748"/>
          </a:xfrm>
        </p:spPr>
        <p:txBody>
          <a:bodyPr>
            <a:normAutofit/>
          </a:bodyPr>
          <a:lstStyle/>
          <a:p>
            <a:r>
              <a:rPr lang="en-US" dirty="0" smtClean="0"/>
              <a:t>CBOK 2015 Practitioner Study</a:t>
            </a:r>
            <a:endParaRPr lang="en-US" sz="1600" dirty="0"/>
          </a:p>
        </p:txBody>
      </p:sp>
      <p:sp>
        <p:nvSpPr>
          <p:cNvPr id="3" name="TextBox 2"/>
          <p:cNvSpPr txBox="1"/>
          <p:nvPr/>
        </p:nvSpPr>
        <p:spPr>
          <a:xfrm>
            <a:off x="1003300" y="6072554"/>
            <a:ext cx="5516685" cy="553998"/>
          </a:xfrm>
          <a:prstGeom prst="rect">
            <a:avLst/>
          </a:prstGeom>
          <a:noFill/>
        </p:spPr>
        <p:txBody>
          <a:bodyPr wrap="square" rtlCol="0">
            <a:spAutoFit/>
          </a:bodyPr>
          <a:lstStyle/>
          <a:p>
            <a:r>
              <a:rPr lang="en-US" sz="1000" dirty="0" smtClean="0"/>
              <a:t>Age was obtained from 12,780 respondents; Organization Type was obtained from 13,032 respondents; Gender was obtained from 14,357 respondents; Staff Level was obtained from 12,716 respondents.</a:t>
            </a:r>
            <a:endParaRPr lang="en-US" sz="1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2813"/>
          <a:stretch/>
        </p:blipFill>
        <p:spPr>
          <a:xfrm>
            <a:off x="1197408" y="1417638"/>
            <a:ext cx="6749183" cy="4324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266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3837" y="900706"/>
            <a:ext cx="4055165" cy="4585871"/>
          </a:xfrm>
          <a:prstGeom prst="rect">
            <a:avLst/>
          </a:prstGeom>
          <a:noFill/>
        </p:spPr>
        <p:txBody>
          <a:bodyPr wrap="square" rtlCol="0">
            <a:spAutoFit/>
          </a:bodyPr>
          <a:lstStyle/>
          <a:p>
            <a:r>
              <a:rPr lang="en-US" sz="2400" dirty="0" smtClean="0">
                <a:solidFill>
                  <a:schemeClr val="tx2"/>
                </a:solidFill>
              </a:rPr>
              <a:t>Executive Summary</a:t>
            </a:r>
          </a:p>
          <a:p>
            <a:endParaRPr lang="en-US" sz="2400" dirty="0" smtClean="0"/>
          </a:p>
          <a:p>
            <a:pPr marL="342900" indent="-342900">
              <a:buFont typeface="+mj-lt"/>
              <a:buAutoNum type="arabicPeriod"/>
            </a:pPr>
            <a:r>
              <a:rPr lang="en-US" sz="2000" dirty="0" smtClean="0"/>
              <a:t>Regulatory Challenges for Financial Services Internal Auditors</a:t>
            </a:r>
          </a:p>
          <a:p>
            <a:pPr marL="342900" indent="-342900">
              <a:buFont typeface="+mj-lt"/>
              <a:buAutoNum type="arabicPeriod"/>
            </a:pPr>
            <a:r>
              <a:rPr lang="en-US" sz="2000" dirty="0" smtClean="0"/>
              <a:t>Crowded Audit and Risk Committee Agendas</a:t>
            </a:r>
          </a:p>
          <a:p>
            <a:pPr marL="342900" indent="-342900">
              <a:buFont typeface="+mj-lt"/>
              <a:buAutoNum type="arabicPeriod"/>
            </a:pPr>
            <a:r>
              <a:rPr lang="en-US" sz="2000" dirty="0" smtClean="0"/>
              <a:t>Challenges Due to Elevation of Internal Audit</a:t>
            </a:r>
          </a:p>
          <a:p>
            <a:pPr marL="342900" indent="-342900">
              <a:buFont typeface="+mj-lt"/>
              <a:buAutoNum type="arabicPeriod"/>
            </a:pPr>
            <a:r>
              <a:rPr lang="en-US" sz="2000" dirty="0" smtClean="0"/>
              <a:t>Increased Technology Risks</a:t>
            </a:r>
          </a:p>
          <a:p>
            <a:pPr marL="342900" indent="-342900">
              <a:buFont typeface="+mj-lt"/>
              <a:buAutoNum type="arabicPeriod"/>
            </a:pPr>
            <a:r>
              <a:rPr lang="en-US" sz="2000" dirty="0" smtClean="0"/>
              <a:t>Three Lines of Defense</a:t>
            </a:r>
          </a:p>
          <a:p>
            <a:pPr marL="342900" indent="-342900">
              <a:buFont typeface="+mj-lt"/>
              <a:buAutoNum type="arabicPeriod"/>
            </a:pPr>
            <a:r>
              <a:rPr lang="en-US" sz="2000" dirty="0" smtClean="0"/>
              <a:t>Internal Audit Resources</a:t>
            </a:r>
          </a:p>
          <a:p>
            <a:pPr marL="342900" indent="-342900">
              <a:buFont typeface="+mj-lt"/>
              <a:buAutoNum type="arabicPeriod"/>
            </a:pPr>
            <a:endParaRPr lang="en-US" sz="2000" dirty="0"/>
          </a:p>
          <a:p>
            <a:r>
              <a:rPr lang="en-US" sz="2400" dirty="0" smtClean="0">
                <a:solidFill>
                  <a:schemeClr val="tx2"/>
                </a:solidFill>
              </a:rPr>
              <a:t>Conclusion</a:t>
            </a:r>
          </a:p>
        </p:txBody>
      </p:sp>
      <p:pic>
        <p:nvPicPr>
          <p:cNvPr id="5" name="Picture 4"/>
          <p:cNvPicPr>
            <a:picLocks noChangeAspect="1"/>
          </p:cNvPicPr>
          <p:nvPr/>
        </p:nvPicPr>
        <p:blipFill>
          <a:blip r:embed="rId2"/>
          <a:stretch>
            <a:fillRect/>
          </a:stretch>
        </p:blipFill>
        <p:spPr>
          <a:xfrm>
            <a:off x="5088596" y="1107072"/>
            <a:ext cx="3141289" cy="4064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375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Executive Summary</a:t>
            </a:r>
          </a:p>
        </p:txBody>
      </p:sp>
      <p:sp>
        <p:nvSpPr>
          <p:cNvPr id="3" name="Content Placeholder 2"/>
          <p:cNvSpPr>
            <a:spLocks noGrp="1"/>
          </p:cNvSpPr>
          <p:nvPr>
            <p:ph idx="1"/>
          </p:nvPr>
        </p:nvSpPr>
        <p:spPr/>
        <p:txBody>
          <a:bodyPr/>
          <a:lstStyle/>
          <a:p>
            <a:r>
              <a:rPr lang="en-US" dirty="0" smtClean="0"/>
              <a:t>Times are more challenging than ever</a:t>
            </a:r>
          </a:p>
          <a:p>
            <a:r>
              <a:rPr lang="en-US" dirty="0" smtClean="0"/>
              <a:t>Workloads have expanded</a:t>
            </a:r>
          </a:p>
          <a:p>
            <a:r>
              <a:rPr lang="en-US" dirty="0" smtClean="0"/>
              <a:t>Elevated roles have led to heightened expectations</a:t>
            </a:r>
          </a:p>
          <a:p>
            <a:r>
              <a:rPr lang="en-US" dirty="0" smtClean="0"/>
              <a:t>Technology is expanding quickly</a:t>
            </a:r>
          </a:p>
          <a:p>
            <a:r>
              <a:rPr lang="en-US" dirty="0" smtClean="0"/>
              <a:t>New defense models</a:t>
            </a:r>
          </a:p>
          <a:p>
            <a:r>
              <a:rPr lang="en-US" dirty="0" smtClean="0"/>
              <a:t>Staffing challenges</a:t>
            </a:r>
          </a:p>
        </p:txBody>
      </p:sp>
    </p:spTree>
    <p:extLst>
      <p:ext uri="{BB962C8B-B14F-4D97-AF65-F5344CB8AC3E}">
        <p14:creationId xmlns:p14="http://schemas.microsoft.com/office/powerpoint/2010/main" val="38494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Challenges</a:t>
            </a:r>
            <a:endParaRPr lang="en-US" dirty="0"/>
          </a:p>
        </p:txBody>
      </p:sp>
      <p:sp>
        <p:nvSpPr>
          <p:cNvPr id="6" name="TextBox 5"/>
          <p:cNvSpPr txBox="1"/>
          <p:nvPr/>
        </p:nvSpPr>
        <p:spPr>
          <a:xfrm>
            <a:off x="5367130" y="1510748"/>
            <a:ext cx="3419061" cy="440120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Compliance/regulatory and operational risks were top risk areas CAEs intend to focus on in 2015 and comprise highest % of 2015 audit plan.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New regulatory agencies have been created.</a:t>
            </a:r>
          </a:p>
          <a:p>
            <a:endParaRPr lang="en-US" dirty="0" smtClean="0"/>
          </a:p>
          <a:p>
            <a:pPr marL="285750" indent="-285750">
              <a:buFont typeface="Arial" panose="020B0604020202020204" pitchFamily="34" charset="0"/>
              <a:buChar char="•"/>
            </a:pPr>
            <a:r>
              <a:rPr lang="en-US" dirty="0" smtClean="0"/>
              <a:t>Laws/regulations have been enacted with ever-increasing volume and frequency (“regulation by enforcement”).</a:t>
            </a:r>
            <a:endParaRPr lang="en-US" dirty="0"/>
          </a:p>
        </p:txBody>
      </p:sp>
      <p:pic>
        <p:nvPicPr>
          <p:cNvPr id="5" name="Picture 4"/>
          <p:cNvPicPr>
            <a:picLocks noChangeAspect="1"/>
          </p:cNvPicPr>
          <p:nvPr/>
        </p:nvPicPr>
        <p:blipFill>
          <a:blip r:embed="rId2"/>
          <a:stretch>
            <a:fillRect/>
          </a:stretch>
        </p:blipFill>
        <p:spPr>
          <a:xfrm>
            <a:off x="229746" y="1417638"/>
            <a:ext cx="4903664" cy="4494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4227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ular Callout 11"/>
          <p:cNvSpPr/>
          <p:nvPr/>
        </p:nvSpPr>
        <p:spPr>
          <a:xfrm>
            <a:off x="5088168" y="2577463"/>
            <a:ext cx="3283226" cy="2009475"/>
          </a:xfrm>
          <a:prstGeom prst="wedgeRectCallou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807073" y="2577463"/>
            <a:ext cx="3578087" cy="3151323"/>
          </a:xfrm>
          <a:prstGeom prst="wedgeRoundRectCallou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766" y="163746"/>
            <a:ext cx="8229600" cy="1143000"/>
          </a:xfrm>
        </p:spPr>
        <p:txBody>
          <a:bodyPr/>
          <a:lstStyle/>
          <a:p>
            <a:r>
              <a:rPr lang="en-US" dirty="0" smtClean="0"/>
              <a:t>Regulatory Challenges</a:t>
            </a:r>
            <a:endParaRPr lang="en-US" dirty="0"/>
          </a:p>
        </p:txBody>
      </p:sp>
      <p:sp>
        <p:nvSpPr>
          <p:cNvPr id="3" name="Content Placeholder 2"/>
          <p:cNvSpPr>
            <a:spLocks noGrp="1"/>
          </p:cNvSpPr>
          <p:nvPr>
            <p:ph idx="1"/>
          </p:nvPr>
        </p:nvSpPr>
        <p:spPr>
          <a:xfrm>
            <a:off x="457200" y="1417639"/>
            <a:ext cx="8246166" cy="4576188"/>
          </a:xfrm>
        </p:spPr>
        <p:txBody>
          <a:bodyPr>
            <a:normAutofit/>
          </a:bodyPr>
          <a:lstStyle/>
          <a:p>
            <a:r>
              <a:rPr lang="en-US" sz="2400" dirty="0" smtClean="0"/>
              <a:t>Record penalties </a:t>
            </a:r>
          </a:p>
          <a:p>
            <a:r>
              <a:rPr lang="en-US" sz="2400" dirty="0" smtClean="0"/>
              <a:t>More focus on compliance issues by internal audit</a:t>
            </a:r>
            <a:endParaRPr lang="en-US" sz="2400" dirty="0"/>
          </a:p>
        </p:txBody>
      </p:sp>
      <p:sp>
        <p:nvSpPr>
          <p:cNvPr id="4" name="TextBox 3"/>
          <p:cNvSpPr txBox="1"/>
          <p:nvPr/>
        </p:nvSpPr>
        <p:spPr>
          <a:xfrm>
            <a:off x="5088168" y="2673203"/>
            <a:ext cx="3283226" cy="1877437"/>
          </a:xfrm>
          <a:prstGeom prst="rect">
            <a:avLst/>
          </a:prstGeom>
          <a:noFill/>
        </p:spPr>
        <p:txBody>
          <a:bodyPr wrap="square" rtlCol="0">
            <a:spAutoFit/>
          </a:bodyPr>
          <a:lstStyle/>
          <a:p>
            <a:pPr algn="ctr"/>
            <a:r>
              <a:rPr lang="en-US" sz="2000" dirty="0" smtClean="0"/>
              <a:t>“Wall Street banks and their foreign rivals have paid out $100 billion in U.S. legal settlements since the financial crisis…” </a:t>
            </a:r>
            <a:r>
              <a:rPr lang="en-US" sz="1600" dirty="0" smtClean="0"/>
              <a:t>–FinancialTimes.com, 3/25/14</a:t>
            </a:r>
            <a:endParaRPr lang="en-US" sz="2000" dirty="0"/>
          </a:p>
        </p:txBody>
      </p:sp>
      <p:sp>
        <p:nvSpPr>
          <p:cNvPr id="5" name="TextBox 4"/>
          <p:cNvSpPr txBox="1"/>
          <p:nvPr/>
        </p:nvSpPr>
        <p:spPr>
          <a:xfrm>
            <a:off x="1002542" y="2688769"/>
            <a:ext cx="3187148" cy="3046988"/>
          </a:xfrm>
          <a:prstGeom prst="rect">
            <a:avLst/>
          </a:prstGeom>
          <a:noFill/>
        </p:spPr>
        <p:txBody>
          <a:bodyPr wrap="square" rtlCol="0">
            <a:spAutoFit/>
          </a:bodyPr>
          <a:lstStyle/>
          <a:p>
            <a:pPr algn="ctr"/>
            <a:r>
              <a:rPr lang="en-US" sz="2000" dirty="0" smtClean="0"/>
              <a:t>“Due to scrutiny of banks, regulators are increasing their reliance on internal audit and hence many banks are considering creating specific audit teams to concentrate only on regulator requests.” </a:t>
            </a:r>
            <a:r>
              <a:rPr lang="en-US" dirty="0" smtClean="0"/>
              <a:t>–</a:t>
            </a:r>
            <a:r>
              <a:rPr lang="en-US" sz="1600" dirty="0" smtClean="0"/>
              <a:t>Jenitha John, CAE, FirstRand, South Africa</a:t>
            </a:r>
            <a:endParaRPr lang="en-US" sz="1600" dirty="0"/>
          </a:p>
        </p:txBody>
      </p:sp>
    </p:spTree>
    <p:extLst>
      <p:ext uri="{BB962C8B-B14F-4D97-AF65-F5344CB8AC3E}">
        <p14:creationId xmlns:p14="http://schemas.microsoft.com/office/powerpoint/2010/main" val="2207438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BOK Future">
  <a:themeElements>
    <a:clrScheme name="Custom 1">
      <a:dk1>
        <a:srgbClr val="061D38"/>
      </a:dk1>
      <a:lt1>
        <a:sysClr val="window" lastClr="FFFFFF"/>
      </a:lt1>
      <a:dk2>
        <a:srgbClr val="004572"/>
      </a:dk2>
      <a:lt2>
        <a:srgbClr val="FFFFFE"/>
      </a:lt2>
      <a:accent1>
        <a:srgbClr val="008FC7"/>
      </a:accent1>
      <a:accent2>
        <a:srgbClr val="D32E30"/>
      </a:accent2>
      <a:accent3>
        <a:srgbClr val="4C4C4C"/>
      </a:accent3>
      <a:accent4>
        <a:srgbClr val="CECBC2"/>
      </a:accent4>
      <a:accent5>
        <a:srgbClr val="A7A8A7"/>
      </a:accent5>
      <a:accent6>
        <a:srgbClr val="DF6626"/>
      </a:accent6>
      <a:hlink>
        <a:srgbClr val="008FC7"/>
      </a:hlink>
      <a:folHlink>
        <a:srgbClr val="38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BOK Future 2">
  <a:themeElements>
    <a:clrScheme name="Custom 1">
      <a:dk1>
        <a:srgbClr val="061D38"/>
      </a:dk1>
      <a:lt1>
        <a:sysClr val="window" lastClr="FFFFFF"/>
      </a:lt1>
      <a:dk2>
        <a:srgbClr val="004572"/>
      </a:dk2>
      <a:lt2>
        <a:srgbClr val="FFFFFE"/>
      </a:lt2>
      <a:accent1>
        <a:srgbClr val="008FC7"/>
      </a:accent1>
      <a:accent2>
        <a:srgbClr val="D32E30"/>
      </a:accent2>
      <a:accent3>
        <a:srgbClr val="4C4C4C"/>
      </a:accent3>
      <a:accent4>
        <a:srgbClr val="CECBC2"/>
      </a:accent4>
      <a:accent5>
        <a:srgbClr val="A7A8A7"/>
      </a:accent5>
      <a:accent6>
        <a:srgbClr val="DF6626"/>
      </a:accent6>
      <a:hlink>
        <a:srgbClr val="008FC7"/>
      </a:hlink>
      <a:folHlink>
        <a:srgbClr val="38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2015-0281 RF-CBOK Report PPT_2</Template>
  <TotalTime>86</TotalTime>
  <Words>1865</Words>
  <Application>Microsoft Office PowerPoint</Application>
  <PresentationFormat>On-screen Show (4:3)</PresentationFormat>
  <Paragraphs>242</Paragraphs>
  <Slides>22</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Wingdings</vt:lpstr>
      <vt:lpstr>CBOK Future</vt:lpstr>
      <vt:lpstr>CBOK Future 2</vt:lpstr>
      <vt:lpstr>A Global View of Financial Services Auditing: Challenges, Opportunities, and the Future</vt:lpstr>
      <vt:lpstr>CBOK 2015 Practitioner Study </vt:lpstr>
      <vt:lpstr>CBOK 2015 Practitioner Survey </vt:lpstr>
      <vt:lpstr>CBOK 2015 Practitioner Study </vt:lpstr>
      <vt:lpstr>CBOK 2015 Practitioner Study</vt:lpstr>
      <vt:lpstr>PowerPoint Presentation</vt:lpstr>
      <vt:lpstr>Executive Summary</vt:lpstr>
      <vt:lpstr>Regulatory Challenges</vt:lpstr>
      <vt:lpstr>Regulatory Challenges</vt:lpstr>
      <vt:lpstr>Crowded Audit and Risk Committee Agendas</vt:lpstr>
      <vt:lpstr>Challenges Due to Elevation of IA</vt:lpstr>
      <vt:lpstr>Increased Technology Risks</vt:lpstr>
      <vt:lpstr>Three Lines of Defense</vt:lpstr>
      <vt:lpstr>Internal Audit Resources Challenges</vt:lpstr>
      <vt:lpstr>Internal Audit Resources</vt:lpstr>
      <vt:lpstr>Conclusion</vt:lpstr>
      <vt:lpstr>Author Information</vt:lpstr>
      <vt:lpstr>CBOK 2015 Releases</vt:lpstr>
      <vt:lpstr>CBOK 2016 Releases</vt:lpstr>
      <vt:lpstr>YOUR DONATION DOLLARS AT WORK</vt:lpstr>
      <vt:lpstr>About The IIA Research Foundation</vt:lpstr>
      <vt:lpstr>Copyright and Disclaimer</vt:lpstr>
    </vt:vector>
  </TitlesOfParts>
  <Company>The Institute of Internal Auditors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Truong</dc:creator>
  <cp:lastModifiedBy>Hong Truong</cp:lastModifiedBy>
  <cp:revision>13</cp:revision>
  <dcterms:created xsi:type="dcterms:W3CDTF">2015-04-14T02:49:52Z</dcterms:created>
  <dcterms:modified xsi:type="dcterms:W3CDTF">2015-09-15T15:54:08Z</dcterms:modified>
</cp:coreProperties>
</file>